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5" r:id="rId7"/>
    <p:sldId id="264" r:id="rId8"/>
    <p:sldId id="261" r:id="rId9"/>
    <p:sldId id="263" r:id="rId10"/>
    <p:sldId id="260" r:id="rId11"/>
  </p:sldIdLst>
  <p:sldSz cx="9144000" cy="6858000" type="screen4x3"/>
  <p:notesSz cx="6865938" cy="915828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20FD9922-DD67-4A0B-8142-AC198B089330}" type="datetimeFigureOut">
              <a:rPr lang="nb-NO" smtClean="0"/>
              <a:t>27.11.2013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C5BFD5CE-0A90-4828-A7C6-0CCB9061F578}" type="slidenum">
              <a:rPr lang="nb-NO" smtClean="0"/>
              <a:t>‹#›</a:t>
            </a:fld>
            <a:endParaRPr lang="nb-NO"/>
          </a:p>
        </p:txBody>
      </p:sp>
    </p:spTree>
    <p:extLst>
      <p:ext uri="{BB962C8B-B14F-4D97-AF65-F5344CB8AC3E}">
        <p14:creationId xmlns:p14="http://schemas.microsoft.com/office/powerpoint/2010/main" val="4081241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0FD9922-DD67-4A0B-8142-AC198B089330}" type="datetimeFigureOut">
              <a:rPr lang="nb-NO" smtClean="0"/>
              <a:t>27.11.2013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C5BFD5CE-0A90-4828-A7C6-0CCB9061F578}" type="slidenum">
              <a:rPr lang="nb-NO" smtClean="0"/>
              <a:t>‹#›</a:t>
            </a:fld>
            <a:endParaRPr lang="nb-NO"/>
          </a:p>
        </p:txBody>
      </p:sp>
    </p:spTree>
    <p:extLst>
      <p:ext uri="{BB962C8B-B14F-4D97-AF65-F5344CB8AC3E}">
        <p14:creationId xmlns:p14="http://schemas.microsoft.com/office/powerpoint/2010/main" val="2533892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0FD9922-DD67-4A0B-8142-AC198B089330}" type="datetimeFigureOut">
              <a:rPr lang="nb-NO" smtClean="0"/>
              <a:t>27.11.2013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C5BFD5CE-0A90-4828-A7C6-0CCB9061F578}" type="slidenum">
              <a:rPr lang="nb-NO" smtClean="0"/>
              <a:t>‹#›</a:t>
            </a:fld>
            <a:endParaRPr lang="nb-NO"/>
          </a:p>
        </p:txBody>
      </p:sp>
    </p:spTree>
    <p:extLst>
      <p:ext uri="{BB962C8B-B14F-4D97-AF65-F5344CB8AC3E}">
        <p14:creationId xmlns:p14="http://schemas.microsoft.com/office/powerpoint/2010/main" val="527709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0FD9922-DD67-4A0B-8142-AC198B089330}" type="datetimeFigureOut">
              <a:rPr lang="nb-NO" smtClean="0"/>
              <a:t>27.11.2013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C5BFD5CE-0A90-4828-A7C6-0CCB9061F578}" type="slidenum">
              <a:rPr lang="nb-NO" smtClean="0"/>
              <a:t>‹#›</a:t>
            </a:fld>
            <a:endParaRPr lang="nb-NO"/>
          </a:p>
        </p:txBody>
      </p:sp>
    </p:spTree>
    <p:extLst>
      <p:ext uri="{BB962C8B-B14F-4D97-AF65-F5344CB8AC3E}">
        <p14:creationId xmlns:p14="http://schemas.microsoft.com/office/powerpoint/2010/main" val="3627055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20FD9922-DD67-4A0B-8142-AC198B089330}" type="datetimeFigureOut">
              <a:rPr lang="nb-NO" smtClean="0"/>
              <a:t>27.11.2013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C5BFD5CE-0A90-4828-A7C6-0CCB9061F578}" type="slidenum">
              <a:rPr lang="nb-NO" smtClean="0"/>
              <a:t>‹#›</a:t>
            </a:fld>
            <a:endParaRPr lang="nb-NO"/>
          </a:p>
        </p:txBody>
      </p:sp>
    </p:spTree>
    <p:extLst>
      <p:ext uri="{BB962C8B-B14F-4D97-AF65-F5344CB8AC3E}">
        <p14:creationId xmlns:p14="http://schemas.microsoft.com/office/powerpoint/2010/main" val="2604616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20FD9922-DD67-4A0B-8142-AC198B089330}" type="datetimeFigureOut">
              <a:rPr lang="nb-NO" smtClean="0"/>
              <a:t>27.11.2013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C5BFD5CE-0A90-4828-A7C6-0CCB9061F578}" type="slidenum">
              <a:rPr lang="nb-NO" smtClean="0"/>
              <a:t>‹#›</a:t>
            </a:fld>
            <a:endParaRPr lang="nb-NO"/>
          </a:p>
        </p:txBody>
      </p:sp>
    </p:spTree>
    <p:extLst>
      <p:ext uri="{BB962C8B-B14F-4D97-AF65-F5344CB8AC3E}">
        <p14:creationId xmlns:p14="http://schemas.microsoft.com/office/powerpoint/2010/main" val="3429576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20FD9922-DD67-4A0B-8142-AC198B089330}" type="datetimeFigureOut">
              <a:rPr lang="nb-NO" smtClean="0"/>
              <a:t>27.11.2013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C5BFD5CE-0A90-4828-A7C6-0CCB9061F578}" type="slidenum">
              <a:rPr lang="nb-NO" smtClean="0"/>
              <a:t>‹#›</a:t>
            </a:fld>
            <a:endParaRPr lang="nb-NO"/>
          </a:p>
        </p:txBody>
      </p:sp>
    </p:spTree>
    <p:extLst>
      <p:ext uri="{BB962C8B-B14F-4D97-AF65-F5344CB8AC3E}">
        <p14:creationId xmlns:p14="http://schemas.microsoft.com/office/powerpoint/2010/main" val="2054591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20FD9922-DD67-4A0B-8142-AC198B089330}" type="datetimeFigureOut">
              <a:rPr lang="nb-NO" smtClean="0"/>
              <a:t>27.11.2013</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C5BFD5CE-0A90-4828-A7C6-0CCB9061F578}" type="slidenum">
              <a:rPr lang="nb-NO" smtClean="0"/>
              <a:t>‹#›</a:t>
            </a:fld>
            <a:endParaRPr lang="nb-NO"/>
          </a:p>
        </p:txBody>
      </p:sp>
    </p:spTree>
    <p:extLst>
      <p:ext uri="{BB962C8B-B14F-4D97-AF65-F5344CB8AC3E}">
        <p14:creationId xmlns:p14="http://schemas.microsoft.com/office/powerpoint/2010/main" val="4151476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20FD9922-DD67-4A0B-8142-AC198B089330}" type="datetimeFigureOut">
              <a:rPr lang="nb-NO" smtClean="0"/>
              <a:t>27.11.2013</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C5BFD5CE-0A90-4828-A7C6-0CCB9061F578}" type="slidenum">
              <a:rPr lang="nb-NO" smtClean="0"/>
              <a:t>‹#›</a:t>
            </a:fld>
            <a:endParaRPr lang="nb-NO"/>
          </a:p>
        </p:txBody>
      </p:sp>
    </p:spTree>
    <p:extLst>
      <p:ext uri="{BB962C8B-B14F-4D97-AF65-F5344CB8AC3E}">
        <p14:creationId xmlns:p14="http://schemas.microsoft.com/office/powerpoint/2010/main" val="24638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20FD9922-DD67-4A0B-8142-AC198B089330}" type="datetimeFigureOut">
              <a:rPr lang="nb-NO" smtClean="0"/>
              <a:t>27.11.2013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C5BFD5CE-0A90-4828-A7C6-0CCB9061F578}" type="slidenum">
              <a:rPr lang="nb-NO" smtClean="0"/>
              <a:t>‹#›</a:t>
            </a:fld>
            <a:endParaRPr lang="nb-NO"/>
          </a:p>
        </p:txBody>
      </p:sp>
    </p:spTree>
    <p:extLst>
      <p:ext uri="{BB962C8B-B14F-4D97-AF65-F5344CB8AC3E}">
        <p14:creationId xmlns:p14="http://schemas.microsoft.com/office/powerpoint/2010/main" val="566285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20FD9922-DD67-4A0B-8142-AC198B089330}" type="datetimeFigureOut">
              <a:rPr lang="nb-NO" smtClean="0"/>
              <a:t>27.11.2013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C5BFD5CE-0A90-4828-A7C6-0CCB9061F578}" type="slidenum">
              <a:rPr lang="nb-NO" smtClean="0"/>
              <a:t>‹#›</a:t>
            </a:fld>
            <a:endParaRPr lang="nb-NO"/>
          </a:p>
        </p:txBody>
      </p:sp>
    </p:spTree>
    <p:extLst>
      <p:ext uri="{BB962C8B-B14F-4D97-AF65-F5344CB8AC3E}">
        <p14:creationId xmlns:p14="http://schemas.microsoft.com/office/powerpoint/2010/main" val="627699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FD9922-DD67-4A0B-8142-AC198B089330}" type="datetimeFigureOut">
              <a:rPr lang="nb-NO" smtClean="0"/>
              <a:t>27.11.2013</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FD5CE-0A90-4828-A7C6-0CCB9061F578}" type="slidenum">
              <a:rPr lang="nb-NO" smtClean="0"/>
              <a:t>‹#›</a:t>
            </a:fld>
            <a:endParaRPr lang="nb-NO"/>
          </a:p>
        </p:txBody>
      </p:sp>
    </p:spTree>
    <p:extLst>
      <p:ext uri="{BB962C8B-B14F-4D97-AF65-F5344CB8AC3E}">
        <p14:creationId xmlns:p14="http://schemas.microsoft.com/office/powerpoint/2010/main" val="3864918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Utbyggingsavtaler</a:t>
            </a:r>
            <a:endParaRPr lang="nb-NO" dirty="0"/>
          </a:p>
        </p:txBody>
      </p:sp>
      <p:sp>
        <p:nvSpPr>
          <p:cNvPr id="3" name="Undertittel 2"/>
          <p:cNvSpPr>
            <a:spLocks noGrp="1"/>
          </p:cNvSpPr>
          <p:nvPr>
            <p:ph type="subTitle" idx="1"/>
          </p:nvPr>
        </p:nvSpPr>
        <p:spPr/>
        <p:txBody>
          <a:bodyPr/>
          <a:lstStyle/>
          <a:p>
            <a:r>
              <a:rPr lang="nb-NO" dirty="0" smtClean="0"/>
              <a:t>Hans-Petter Hvile</a:t>
            </a:r>
          </a:p>
          <a:p>
            <a:r>
              <a:rPr lang="nb-NO" dirty="0" smtClean="0"/>
              <a:t>Seniorkonsulent </a:t>
            </a:r>
          </a:p>
          <a:p>
            <a:r>
              <a:rPr lang="nb-NO" dirty="0" smtClean="0"/>
              <a:t>Eiendoms- og byfornyelsesetaten</a:t>
            </a:r>
            <a:endParaRPr lang="nb-NO" dirty="0"/>
          </a:p>
        </p:txBody>
      </p:sp>
    </p:spTree>
    <p:extLst>
      <p:ext uri="{BB962C8B-B14F-4D97-AF65-F5344CB8AC3E}">
        <p14:creationId xmlns:p14="http://schemas.microsoft.com/office/powerpoint/2010/main" val="3359359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620688"/>
            <a:ext cx="8229600" cy="5505475"/>
          </a:xfrm>
        </p:spPr>
        <p:txBody>
          <a:bodyPr/>
          <a:lstStyle/>
          <a:p>
            <a:r>
              <a:rPr lang="nb-NO" dirty="0" smtClean="0"/>
              <a:t>Oppstart av forhandlinger skal kunngjøres</a:t>
            </a:r>
          </a:p>
          <a:p>
            <a:r>
              <a:rPr lang="nb-NO" dirty="0"/>
              <a:t>Når utbyggingsavtale er </a:t>
            </a:r>
            <a:r>
              <a:rPr lang="nb-NO" dirty="0" smtClean="0"/>
              <a:t>inngått, skal </a:t>
            </a:r>
            <a:r>
              <a:rPr lang="nb-NO" dirty="0"/>
              <a:t>denne kunngjøres.</a:t>
            </a:r>
          </a:p>
          <a:p>
            <a:r>
              <a:rPr lang="nb-NO" dirty="0" smtClean="0"/>
              <a:t>Utbygger/grunneier, binder seg </a:t>
            </a:r>
            <a:r>
              <a:rPr lang="nb-NO" dirty="0"/>
              <a:t>som ved andre avtaler ved </a:t>
            </a:r>
            <a:r>
              <a:rPr lang="nb-NO" dirty="0" smtClean="0"/>
              <a:t>sitt samtykke.</a:t>
            </a:r>
          </a:p>
          <a:p>
            <a:r>
              <a:rPr lang="nb-NO" dirty="0" smtClean="0"/>
              <a:t>Kommunen vedtar avtalen fordi den er gjensidig bebyrdende for partene. </a:t>
            </a:r>
          </a:p>
          <a:p>
            <a:r>
              <a:rPr lang="nb-NO" dirty="0" smtClean="0"/>
              <a:t>Avtalen </a:t>
            </a:r>
            <a:r>
              <a:rPr lang="nb-NO" dirty="0"/>
              <a:t>er </a:t>
            </a:r>
            <a:r>
              <a:rPr lang="nb-NO" dirty="0" smtClean="0"/>
              <a:t>i seg selv ikke </a:t>
            </a:r>
            <a:r>
              <a:rPr lang="nb-NO" dirty="0"/>
              <a:t>et </a:t>
            </a:r>
            <a:r>
              <a:rPr lang="nb-NO" dirty="0" smtClean="0"/>
              <a:t>vedtak</a:t>
            </a:r>
          </a:p>
          <a:p>
            <a:r>
              <a:rPr lang="nb-NO" dirty="0" err="1" smtClean="0"/>
              <a:t>Pbl</a:t>
            </a:r>
            <a:r>
              <a:rPr lang="nb-NO" dirty="0" smtClean="0"/>
              <a:t>. § 17-5: Utbyggingsavtaler kan ikke påklages.</a:t>
            </a:r>
          </a:p>
          <a:p>
            <a:pPr marL="0" indent="0">
              <a:buNone/>
            </a:pPr>
            <a:endParaRPr lang="nb-NO" dirty="0"/>
          </a:p>
        </p:txBody>
      </p:sp>
    </p:spTree>
    <p:extLst>
      <p:ext uri="{BB962C8B-B14F-4D97-AF65-F5344CB8AC3E}">
        <p14:creationId xmlns:p14="http://schemas.microsoft.com/office/powerpoint/2010/main" val="3846897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er en utbyggingsavtale?</a:t>
            </a:r>
            <a:endParaRPr lang="nb-NO" dirty="0"/>
          </a:p>
        </p:txBody>
      </p:sp>
      <p:sp>
        <p:nvSpPr>
          <p:cNvPr id="3" name="Plassholder for innhold 2"/>
          <p:cNvSpPr>
            <a:spLocks noGrp="1"/>
          </p:cNvSpPr>
          <p:nvPr>
            <p:ph idx="1"/>
          </p:nvPr>
        </p:nvSpPr>
        <p:spPr/>
        <p:txBody>
          <a:bodyPr>
            <a:normAutofit/>
          </a:bodyPr>
          <a:lstStyle/>
          <a:p>
            <a:r>
              <a:rPr lang="nb-NO" dirty="0" smtClean="0"/>
              <a:t>Definisjon: Plan og bygningsloven kapittel 17</a:t>
            </a:r>
          </a:p>
          <a:p>
            <a:pPr marL="0" indent="0">
              <a:buNone/>
            </a:pPr>
            <a:endParaRPr lang="nb-NO" dirty="0" smtClean="0"/>
          </a:p>
          <a:p>
            <a:r>
              <a:rPr lang="nb-NO" dirty="0" smtClean="0"/>
              <a:t>Med </a:t>
            </a:r>
            <a:r>
              <a:rPr lang="nb-NO" dirty="0"/>
              <a:t>utbyggingsavtale menes en avtale mellom kommunen og grunneier eller utbygger om utbygging av et område, som har sitt grunnlag i kommunens planmyndighet etter denne lov og som gjelder gjennomføring av kommunal arealplan.</a:t>
            </a:r>
          </a:p>
          <a:p>
            <a:endParaRPr lang="nb-NO" dirty="0"/>
          </a:p>
        </p:txBody>
      </p:sp>
    </p:spTree>
    <p:extLst>
      <p:ext uri="{BB962C8B-B14F-4D97-AF65-F5344CB8AC3E}">
        <p14:creationId xmlns:p14="http://schemas.microsoft.com/office/powerpoint/2010/main" val="2611446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kan det forhandles om?</a:t>
            </a:r>
            <a:endParaRPr lang="nb-NO" dirty="0"/>
          </a:p>
        </p:txBody>
      </p:sp>
      <p:sp>
        <p:nvSpPr>
          <p:cNvPr id="3" name="Plassholder for innhold 2"/>
          <p:cNvSpPr>
            <a:spLocks noGrp="1"/>
          </p:cNvSpPr>
          <p:nvPr>
            <p:ph idx="1"/>
          </p:nvPr>
        </p:nvSpPr>
        <p:spPr/>
        <p:txBody>
          <a:bodyPr/>
          <a:lstStyle/>
          <a:p>
            <a:r>
              <a:rPr lang="nb-NO" dirty="0"/>
              <a:t>En utbyggingsavtale kan gjelde forhold som kommunen har gitt bestemmelser om i arealdelen til kommuneplan eller reguleringsplan</a:t>
            </a:r>
            <a:r>
              <a:rPr lang="nb-NO" dirty="0" smtClean="0"/>
              <a:t>.</a:t>
            </a:r>
          </a:p>
          <a:p>
            <a:r>
              <a:rPr lang="nb-NO" dirty="0"/>
              <a:t>Avtalen kan også regulere antallet boliger i et område, største og minste boligstørrelse, og nærmere krav til bygningers utforming der det er hensiktsmessig. </a:t>
            </a:r>
          </a:p>
        </p:txBody>
      </p:sp>
    </p:spTree>
    <p:extLst>
      <p:ext uri="{BB962C8B-B14F-4D97-AF65-F5344CB8AC3E}">
        <p14:creationId xmlns:p14="http://schemas.microsoft.com/office/powerpoint/2010/main" val="2306853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980729"/>
            <a:ext cx="8229600" cy="4824536"/>
          </a:xfrm>
        </p:spPr>
        <p:txBody>
          <a:bodyPr>
            <a:normAutofit/>
          </a:bodyPr>
          <a:lstStyle/>
          <a:p>
            <a:r>
              <a:rPr lang="nb-NO" dirty="0"/>
              <a:t>Avtalen kan også gå ut på at grunneier eller utbygger skal besørge eller helt eller delvis bekoste tiltak som er nødvendige for gjennomføringen av planvedtak. </a:t>
            </a:r>
            <a:endParaRPr lang="nb-NO" dirty="0" smtClean="0"/>
          </a:p>
          <a:p>
            <a:r>
              <a:rPr lang="nb-NO" dirty="0"/>
              <a:t>Slike tiltak må stå i rimelig forhold til utbyggingens art og omfang og kommunens bidrag til gjennomføringen av planen og forpliktelser etter avtalen</a:t>
            </a:r>
            <a:r>
              <a:rPr lang="nb-NO" dirty="0" smtClean="0"/>
              <a:t>.</a:t>
            </a:r>
          </a:p>
        </p:txBody>
      </p:sp>
    </p:spTree>
    <p:extLst>
      <p:ext uri="{BB962C8B-B14F-4D97-AF65-F5344CB8AC3E}">
        <p14:creationId xmlns:p14="http://schemas.microsoft.com/office/powerpoint/2010/main" val="32438390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Rekkefølgebestemmelser</a:t>
            </a:r>
            <a:endParaRPr lang="nb-NO" dirty="0"/>
          </a:p>
        </p:txBody>
      </p:sp>
      <p:sp>
        <p:nvSpPr>
          <p:cNvPr id="3" name="Plassholder for innhold 2"/>
          <p:cNvSpPr>
            <a:spLocks noGrp="1"/>
          </p:cNvSpPr>
          <p:nvPr>
            <p:ph idx="1"/>
          </p:nvPr>
        </p:nvSpPr>
        <p:spPr/>
        <p:txBody>
          <a:bodyPr/>
          <a:lstStyle/>
          <a:p>
            <a:r>
              <a:rPr lang="nb-NO" dirty="0" smtClean="0"/>
              <a:t>En rekkefølgebestemmelse sier noe om hva som må være etablert av infrastruktur før utbygger kan få f.eks. </a:t>
            </a:r>
          </a:p>
          <a:p>
            <a:r>
              <a:rPr lang="nb-NO" dirty="0" smtClean="0"/>
              <a:t>Igangsettelsestillatelse eller </a:t>
            </a:r>
          </a:p>
          <a:p>
            <a:r>
              <a:rPr lang="nb-NO" dirty="0" smtClean="0"/>
              <a:t>Brukstillatelse</a:t>
            </a:r>
          </a:p>
          <a:p>
            <a:r>
              <a:rPr lang="nb-NO" dirty="0" err="1" smtClean="0"/>
              <a:t>F.eks</a:t>
            </a:r>
            <a:r>
              <a:rPr lang="nb-NO" dirty="0" smtClean="0"/>
              <a:t>: Før utbygger får IG må etablering av ny gang og sykkelvei være sikret etablert. </a:t>
            </a:r>
            <a:endParaRPr lang="nb-NO" dirty="0"/>
          </a:p>
        </p:txBody>
      </p:sp>
    </p:spTree>
    <p:extLst>
      <p:ext uri="{BB962C8B-B14F-4D97-AF65-F5344CB8AC3E}">
        <p14:creationId xmlns:p14="http://schemas.microsoft.com/office/powerpoint/2010/main" val="1909969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Infrastrukturbidraget</a:t>
            </a:r>
            <a:endParaRPr lang="nb-NO" dirty="0"/>
          </a:p>
        </p:txBody>
      </p:sp>
      <p:sp>
        <p:nvSpPr>
          <p:cNvPr id="3" name="Plassholder for innhold 2"/>
          <p:cNvSpPr>
            <a:spLocks noGrp="1"/>
          </p:cNvSpPr>
          <p:nvPr>
            <p:ph idx="1"/>
          </p:nvPr>
        </p:nvSpPr>
        <p:spPr/>
        <p:txBody>
          <a:bodyPr/>
          <a:lstStyle/>
          <a:p>
            <a:r>
              <a:rPr lang="nb-NO" dirty="0" smtClean="0"/>
              <a:t>Forutsigbarhetsvedtaket for Oslo sier at det er et hovedprinsipp at utbyggerne innenfor et utbyggingsområde selv skal bære alle kostnader ved tilrettelegging av teknisk og grønn infrastruktur.</a:t>
            </a:r>
            <a:endParaRPr lang="nb-NO" dirty="0"/>
          </a:p>
          <a:p>
            <a:r>
              <a:rPr lang="nb-NO" dirty="0" smtClean="0"/>
              <a:t>Kommunen må gjøre seg opp en begrunnet mening om størrelsen på infrastrukturbidraget som det skal forhandles om.</a:t>
            </a:r>
          </a:p>
          <a:p>
            <a:endParaRPr lang="nb-NO" dirty="0"/>
          </a:p>
        </p:txBody>
      </p:sp>
    </p:spTree>
    <p:extLst>
      <p:ext uri="{BB962C8B-B14F-4D97-AF65-F5344CB8AC3E}">
        <p14:creationId xmlns:p14="http://schemas.microsoft.com/office/powerpoint/2010/main" val="3417604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1196751"/>
            <a:ext cx="8229600" cy="4464497"/>
          </a:xfrm>
        </p:spPr>
        <p:txBody>
          <a:bodyPr>
            <a:normAutofit/>
          </a:bodyPr>
          <a:lstStyle/>
          <a:p>
            <a:r>
              <a:rPr lang="nb-NO" dirty="0" smtClean="0"/>
              <a:t>Det gjøres ved at det gjennomføres grundige økonomiske analyser av hva infrastrukturen vil koste, hva som er kommunens bidrag og forpliktelser til gjennomføring av avtalen og hva en utbygging kan generere av økonomisk </a:t>
            </a:r>
            <a:r>
              <a:rPr lang="nb-NO" dirty="0" err="1" smtClean="0"/>
              <a:t>oppside</a:t>
            </a:r>
            <a:r>
              <a:rPr lang="nb-NO" dirty="0"/>
              <a:t> </a:t>
            </a:r>
            <a:r>
              <a:rPr lang="nb-NO" dirty="0" smtClean="0"/>
              <a:t>for eier / utbygger.</a:t>
            </a:r>
          </a:p>
          <a:p>
            <a:r>
              <a:rPr lang="nb-NO" dirty="0" smtClean="0"/>
              <a:t>Det er f.eks. fremforhandlet et høyere infrastrukturbidrag i Bjørvika enn på Ensjø. </a:t>
            </a:r>
          </a:p>
        </p:txBody>
      </p:sp>
    </p:spTree>
    <p:extLst>
      <p:ext uri="{BB962C8B-B14F-4D97-AF65-F5344CB8AC3E}">
        <p14:creationId xmlns:p14="http://schemas.microsoft.com/office/powerpoint/2010/main" val="690592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kan det ikke forhandles om?</a:t>
            </a:r>
            <a:endParaRPr lang="nb-NO" dirty="0"/>
          </a:p>
        </p:txBody>
      </p:sp>
      <p:sp>
        <p:nvSpPr>
          <p:cNvPr id="3" name="Plassholder for innhold 2"/>
          <p:cNvSpPr>
            <a:spLocks noGrp="1"/>
          </p:cNvSpPr>
          <p:nvPr>
            <p:ph idx="1"/>
          </p:nvPr>
        </p:nvSpPr>
        <p:spPr/>
        <p:txBody>
          <a:bodyPr/>
          <a:lstStyle/>
          <a:p>
            <a:r>
              <a:rPr lang="nb-NO" dirty="0" smtClean="0"/>
              <a:t>Det er ikke tillatt for utbygger å bekoste sosial infrastruktur (skole, sykehjem, barnehave eller tilsvarende tjenester) gjennom utbyggingsavtale jfr.  ”Forskrift om forbud mot vilkår om sosial infrastruktur i     utbyggingsavtaler”. </a:t>
            </a:r>
          </a:p>
          <a:p>
            <a:r>
              <a:rPr lang="nb-NO" dirty="0" smtClean="0"/>
              <a:t>Sosial infrastruktur finansieres med skatt. </a:t>
            </a:r>
            <a:endParaRPr lang="nb-NO" dirty="0"/>
          </a:p>
        </p:txBody>
      </p:sp>
    </p:spTree>
    <p:extLst>
      <p:ext uri="{BB962C8B-B14F-4D97-AF65-F5344CB8AC3E}">
        <p14:creationId xmlns:p14="http://schemas.microsoft.com/office/powerpoint/2010/main" val="15584361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Medvirkning</a:t>
            </a:r>
            <a:endParaRPr lang="nb-NO" dirty="0"/>
          </a:p>
        </p:txBody>
      </p:sp>
      <p:sp>
        <p:nvSpPr>
          <p:cNvPr id="3" name="Plassholder for innhold 2"/>
          <p:cNvSpPr>
            <a:spLocks noGrp="1"/>
          </p:cNvSpPr>
          <p:nvPr>
            <p:ph idx="1"/>
          </p:nvPr>
        </p:nvSpPr>
        <p:spPr/>
        <p:txBody>
          <a:bodyPr>
            <a:normAutofit/>
          </a:bodyPr>
          <a:lstStyle/>
          <a:p>
            <a:r>
              <a:rPr lang="nb-NO" b="1" dirty="0" smtClean="0"/>
              <a:t>PBL: § </a:t>
            </a:r>
            <a:r>
              <a:rPr lang="nb-NO" b="1" dirty="0"/>
              <a:t>17-2.</a:t>
            </a:r>
            <a:r>
              <a:rPr lang="nb-NO" dirty="0"/>
              <a:t> </a:t>
            </a:r>
            <a:r>
              <a:rPr lang="nb-NO" b="1" i="1" dirty="0"/>
              <a:t>Forutsetning for bruk av </a:t>
            </a:r>
            <a:r>
              <a:rPr lang="nb-NO" b="1" i="1" dirty="0" smtClean="0"/>
              <a:t>utbyggingsavtaler  (Annet punktum)</a:t>
            </a:r>
          </a:p>
          <a:p>
            <a:r>
              <a:rPr lang="nb-NO" dirty="0" smtClean="0"/>
              <a:t>Kommunen </a:t>
            </a:r>
            <a:r>
              <a:rPr lang="nb-NO" dirty="0"/>
              <a:t>skal legge til rette for medvirkning av berørte grupper og interesser</a:t>
            </a:r>
            <a:r>
              <a:rPr lang="nb-NO" dirty="0" smtClean="0"/>
              <a:t>.</a:t>
            </a:r>
          </a:p>
          <a:p>
            <a:r>
              <a:rPr lang="nb-NO" dirty="0" smtClean="0"/>
              <a:t>Hvordan kan vi få til en reell medvirkning?</a:t>
            </a:r>
          </a:p>
          <a:p>
            <a:r>
              <a:rPr lang="nb-NO" dirty="0" smtClean="0"/>
              <a:t>Noen stikkord: Informasjonsmøter, beboermøter, grunneiermøter. I regi av PBE, EBY og andre involverte etater.</a:t>
            </a:r>
            <a:endParaRPr lang="nb-NO" dirty="0"/>
          </a:p>
        </p:txBody>
      </p:sp>
    </p:spTree>
    <p:extLst>
      <p:ext uri="{BB962C8B-B14F-4D97-AF65-F5344CB8AC3E}">
        <p14:creationId xmlns:p14="http://schemas.microsoft.com/office/powerpoint/2010/main" val="1922194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TotalTime>
  <Words>403</Words>
  <Application>Microsoft Office PowerPoint</Application>
  <PresentationFormat>Skjermfremvisning (4:3)</PresentationFormat>
  <Paragraphs>37</Paragraphs>
  <Slides>10</Slides>
  <Notes>0</Notes>
  <HiddenSlides>0</HiddenSlides>
  <MMClips>0</MMClips>
  <ScaleCrop>false</ScaleCrop>
  <HeadingPairs>
    <vt:vector size="4" baseType="variant">
      <vt:variant>
        <vt:lpstr>Tema</vt:lpstr>
      </vt:variant>
      <vt:variant>
        <vt:i4>1</vt:i4>
      </vt:variant>
      <vt:variant>
        <vt:lpstr>Lysbildetitler</vt:lpstr>
      </vt:variant>
      <vt:variant>
        <vt:i4>10</vt:i4>
      </vt:variant>
    </vt:vector>
  </HeadingPairs>
  <TitlesOfParts>
    <vt:vector size="11" baseType="lpstr">
      <vt:lpstr>Office-tema</vt:lpstr>
      <vt:lpstr>Utbyggingsavtaler</vt:lpstr>
      <vt:lpstr>Hva er en utbyggingsavtale?</vt:lpstr>
      <vt:lpstr>Hva kan det forhandles om?</vt:lpstr>
      <vt:lpstr>PowerPoint-presentasjon</vt:lpstr>
      <vt:lpstr>Rekkefølgebestemmelser</vt:lpstr>
      <vt:lpstr>Infrastrukturbidraget</vt:lpstr>
      <vt:lpstr>PowerPoint-presentasjon</vt:lpstr>
      <vt:lpstr>Hva kan det ikke forhandles om?</vt:lpstr>
      <vt:lpstr>Medvirkning</vt:lpstr>
      <vt:lpstr>PowerPoint-presentasjon</vt:lpstr>
    </vt:vector>
  </TitlesOfParts>
  <Company>Oslo kommune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Utbyggingsavtaler</dc:title>
  <dc:creator>Hans Petter Hvile</dc:creator>
  <cp:lastModifiedBy>Bruker</cp:lastModifiedBy>
  <cp:revision>15</cp:revision>
  <cp:lastPrinted>2013-11-27T09:05:46Z</cp:lastPrinted>
  <dcterms:created xsi:type="dcterms:W3CDTF">2013-11-26T07:41:12Z</dcterms:created>
  <dcterms:modified xsi:type="dcterms:W3CDTF">2013-11-27T09:07:49Z</dcterms:modified>
</cp:coreProperties>
</file>