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sldIdLst>
    <p:sldId id="256" r:id="rId2"/>
    <p:sldId id="340" r:id="rId3"/>
    <p:sldId id="370" r:id="rId4"/>
    <p:sldId id="292" r:id="rId5"/>
    <p:sldId id="326" r:id="rId6"/>
    <p:sldId id="307" r:id="rId7"/>
    <p:sldId id="335" r:id="rId8"/>
    <p:sldId id="291" r:id="rId9"/>
    <p:sldId id="372" r:id="rId10"/>
    <p:sldId id="371" r:id="rId11"/>
    <p:sldId id="373" r:id="rId12"/>
    <p:sldId id="310" r:id="rId13"/>
    <p:sldId id="374" r:id="rId14"/>
    <p:sldId id="375" r:id="rId15"/>
    <p:sldId id="362" r:id="rId16"/>
    <p:sldId id="376" r:id="rId17"/>
    <p:sldId id="377" r:id="rId18"/>
    <p:sldId id="352" r:id="rId19"/>
    <p:sldId id="367" r:id="rId20"/>
    <p:sldId id="368" r:id="rId21"/>
    <p:sldId id="378" r:id="rId22"/>
    <p:sldId id="358" r:id="rId23"/>
  </p:sldIdLst>
  <p:sldSz cx="9144000" cy="6858000" type="screen4x3"/>
  <p:notesSz cx="6865938" cy="9158288"/>
  <p:defaultTextStyle>
    <a:defPPr>
      <a:defRPr lang="nb-NO"/>
    </a:defPPr>
    <a:lvl1pPr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5pPr>
    <a:lvl6pPr marL="2286000" algn="l" defTabSz="914400" rtl="0" eaLnBrk="1" latinLnBrk="0" hangingPunct="1">
      <a:defRPr sz="2400" kern="1200">
        <a:solidFill>
          <a:schemeClr val="tx1"/>
        </a:solidFill>
        <a:latin typeface="Arial" charset="0"/>
        <a:ea typeface="ヒラギノ角ゴ Pro W3" pitchFamily="-80" charset="-128"/>
        <a:cs typeface="+mn-cs"/>
      </a:defRPr>
    </a:lvl6pPr>
    <a:lvl7pPr marL="2743200" algn="l" defTabSz="914400" rtl="0" eaLnBrk="1" latinLnBrk="0" hangingPunct="1">
      <a:defRPr sz="2400" kern="1200">
        <a:solidFill>
          <a:schemeClr val="tx1"/>
        </a:solidFill>
        <a:latin typeface="Arial" charset="0"/>
        <a:ea typeface="ヒラギノ角ゴ Pro W3" pitchFamily="-80" charset="-128"/>
        <a:cs typeface="+mn-cs"/>
      </a:defRPr>
    </a:lvl7pPr>
    <a:lvl8pPr marL="3200400" algn="l" defTabSz="914400" rtl="0" eaLnBrk="1" latinLnBrk="0" hangingPunct="1">
      <a:defRPr sz="2400" kern="1200">
        <a:solidFill>
          <a:schemeClr val="tx1"/>
        </a:solidFill>
        <a:latin typeface="Arial" charset="0"/>
        <a:ea typeface="ヒラギノ角ゴ Pro W3" pitchFamily="-80" charset="-128"/>
        <a:cs typeface="+mn-cs"/>
      </a:defRPr>
    </a:lvl8pPr>
    <a:lvl9pPr marL="3657600" algn="l" defTabSz="914400" rtl="0" eaLnBrk="1" latinLnBrk="0" hangingPunct="1">
      <a:defRPr sz="2400" kern="1200">
        <a:solidFill>
          <a:schemeClr val="tx1"/>
        </a:solidFill>
        <a:latin typeface="Arial" charset="0"/>
        <a:ea typeface="ヒラギノ角ゴ Pro W3"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99CCFF"/>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Mørk stil 2 - aksent 3 / aks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7" autoAdjust="0"/>
    <p:restoredTop sz="70847" autoAdjust="0"/>
  </p:normalViewPr>
  <p:slideViewPr>
    <p:cSldViewPr>
      <p:cViewPr>
        <p:scale>
          <a:sx n="74" d="100"/>
          <a:sy n="74" d="100"/>
        </p:scale>
        <p:origin x="-1296" y="4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ros\Documents\Phd\B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ros\Documents\SUSPLAN\Presentasjoner\MD%20august%202013\Bok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i="1">
                <a:solidFill>
                  <a:schemeClr val="accent1">
                    <a:lumMod val="50000"/>
                  </a:schemeClr>
                </a:solidFill>
                <a:latin typeface="Calibri" pitchFamily="34" charset="0"/>
              </a:defRPr>
            </a:pPr>
            <a:r>
              <a:rPr lang="en-US" sz="2000" b="1" i="0" dirty="0" err="1">
                <a:solidFill>
                  <a:schemeClr val="accent1">
                    <a:lumMod val="50000"/>
                  </a:schemeClr>
                </a:solidFill>
                <a:latin typeface="Calibri" pitchFamily="34" charset="0"/>
              </a:rPr>
              <a:t>Prosent</a:t>
            </a:r>
            <a:r>
              <a:rPr lang="en-US" sz="2000" b="1" i="0" dirty="0">
                <a:solidFill>
                  <a:schemeClr val="accent1">
                    <a:lumMod val="50000"/>
                  </a:schemeClr>
                </a:solidFill>
                <a:latin typeface="Calibri" pitchFamily="34" charset="0"/>
              </a:rPr>
              <a:t> </a:t>
            </a:r>
            <a:r>
              <a:rPr lang="en-US" sz="2000" b="1" i="0" dirty="0" err="1">
                <a:solidFill>
                  <a:schemeClr val="accent1">
                    <a:lumMod val="50000"/>
                  </a:schemeClr>
                </a:solidFill>
                <a:latin typeface="Calibri" pitchFamily="34" charset="0"/>
              </a:rPr>
              <a:t>som</a:t>
            </a:r>
            <a:r>
              <a:rPr lang="en-US" sz="2000" b="1" i="0" dirty="0">
                <a:solidFill>
                  <a:schemeClr val="accent1">
                    <a:lumMod val="50000"/>
                  </a:schemeClr>
                </a:solidFill>
                <a:latin typeface="Calibri" pitchFamily="34" charset="0"/>
              </a:rPr>
              <a:t> </a:t>
            </a:r>
            <a:r>
              <a:rPr lang="en-US" sz="2000" b="1" i="0" dirty="0" err="1">
                <a:solidFill>
                  <a:schemeClr val="accent1">
                    <a:lumMod val="50000"/>
                  </a:schemeClr>
                </a:solidFill>
                <a:latin typeface="Calibri" pitchFamily="34" charset="0"/>
              </a:rPr>
              <a:t>oppgir</a:t>
            </a:r>
            <a:r>
              <a:rPr lang="en-US" sz="2000" b="1" i="0" dirty="0">
                <a:solidFill>
                  <a:schemeClr val="accent1">
                    <a:lumMod val="50000"/>
                  </a:schemeClr>
                </a:solidFill>
                <a:latin typeface="Calibri" pitchFamily="34" charset="0"/>
              </a:rPr>
              <a:t> at </a:t>
            </a:r>
            <a:r>
              <a:rPr lang="en-US" sz="2000" b="1" i="0" dirty="0" err="1">
                <a:solidFill>
                  <a:schemeClr val="accent1">
                    <a:lumMod val="50000"/>
                  </a:schemeClr>
                </a:solidFill>
                <a:latin typeface="Calibri" pitchFamily="34" charset="0"/>
              </a:rPr>
              <a:t>det</a:t>
            </a:r>
            <a:r>
              <a:rPr lang="en-US" sz="2000" b="1" i="0" dirty="0">
                <a:solidFill>
                  <a:schemeClr val="accent1">
                    <a:lumMod val="50000"/>
                  </a:schemeClr>
                </a:solidFill>
                <a:latin typeface="Calibri" pitchFamily="34" charset="0"/>
              </a:rPr>
              <a:t> </a:t>
            </a:r>
            <a:r>
              <a:rPr lang="en-US" sz="2000" b="1" i="0" dirty="0" err="1">
                <a:solidFill>
                  <a:schemeClr val="accent1">
                    <a:lumMod val="50000"/>
                  </a:schemeClr>
                </a:solidFill>
                <a:latin typeface="Calibri" pitchFamily="34" charset="0"/>
              </a:rPr>
              <a:t>er</a:t>
            </a:r>
            <a:r>
              <a:rPr lang="en-US" sz="2000" b="1" i="0" dirty="0">
                <a:solidFill>
                  <a:schemeClr val="accent1">
                    <a:lumMod val="50000"/>
                  </a:schemeClr>
                </a:solidFill>
                <a:latin typeface="Calibri" pitchFamily="34" charset="0"/>
              </a:rPr>
              <a:t> </a:t>
            </a:r>
            <a:r>
              <a:rPr lang="en-US" sz="2000" b="1" i="0" dirty="0" err="1">
                <a:solidFill>
                  <a:schemeClr val="accent1">
                    <a:lumMod val="50000"/>
                  </a:schemeClr>
                </a:solidFill>
                <a:latin typeface="Calibri" pitchFamily="34" charset="0"/>
              </a:rPr>
              <a:t>svært</a:t>
            </a:r>
            <a:r>
              <a:rPr lang="en-US" sz="2000" b="1" i="0" dirty="0">
                <a:solidFill>
                  <a:schemeClr val="accent1">
                    <a:lumMod val="50000"/>
                  </a:schemeClr>
                </a:solidFill>
                <a:latin typeface="Calibri" pitchFamily="34" charset="0"/>
              </a:rPr>
              <a:t> </a:t>
            </a:r>
            <a:r>
              <a:rPr lang="en-US" sz="2000" b="1" i="0" dirty="0" err="1">
                <a:solidFill>
                  <a:schemeClr val="accent1">
                    <a:lumMod val="50000"/>
                  </a:schemeClr>
                </a:solidFill>
                <a:latin typeface="Calibri" pitchFamily="34" charset="0"/>
              </a:rPr>
              <a:t>viktig</a:t>
            </a:r>
            <a:r>
              <a:rPr lang="en-US" sz="2000" b="1" i="0" dirty="0">
                <a:solidFill>
                  <a:schemeClr val="accent1">
                    <a:lumMod val="50000"/>
                  </a:schemeClr>
                </a:solidFill>
                <a:latin typeface="Calibri" pitchFamily="34" charset="0"/>
              </a:rPr>
              <a:t> å </a:t>
            </a:r>
            <a:r>
              <a:rPr lang="en-US" sz="2000" b="1" i="0" dirty="0" err="1">
                <a:solidFill>
                  <a:schemeClr val="accent1">
                    <a:lumMod val="50000"/>
                  </a:schemeClr>
                </a:solidFill>
                <a:latin typeface="Calibri" pitchFamily="34" charset="0"/>
              </a:rPr>
              <a:t>sikre</a:t>
            </a:r>
            <a:r>
              <a:rPr lang="en-US" sz="2000" b="1" i="0" dirty="0">
                <a:solidFill>
                  <a:schemeClr val="accent1">
                    <a:lumMod val="50000"/>
                  </a:schemeClr>
                </a:solidFill>
                <a:latin typeface="Calibri" pitchFamily="34" charset="0"/>
              </a:rPr>
              <a:t> </a:t>
            </a:r>
            <a:r>
              <a:rPr lang="en-US" sz="2000" b="1" i="0" dirty="0" err="1">
                <a:solidFill>
                  <a:schemeClr val="accent1">
                    <a:lumMod val="50000"/>
                  </a:schemeClr>
                </a:solidFill>
                <a:latin typeface="Calibri" pitchFamily="34" charset="0"/>
              </a:rPr>
              <a:t>medvirkning</a:t>
            </a:r>
            <a:r>
              <a:rPr lang="en-US" sz="2000" b="1" i="0" dirty="0">
                <a:solidFill>
                  <a:schemeClr val="accent1">
                    <a:lumMod val="50000"/>
                  </a:schemeClr>
                </a:solidFill>
                <a:latin typeface="Calibri" pitchFamily="34" charset="0"/>
              </a:rPr>
              <a:t> </a:t>
            </a:r>
            <a:r>
              <a:rPr lang="en-US" sz="2000" b="1" i="0" dirty="0" err="1">
                <a:solidFill>
                  <a:schemeClr val="accent1">
                    <a:lumMod val="50000"/>
                  </a:schemeClr>
                </a:solidFill>
                <a:latin typeface="Calibri" pitchFamily="34" charset="0"/>
              </a:rPr>
              <a:t>fra</a:t>
            </a:r>
            <a:r>
              <a:rPr lang="en-US" sz="2000" b="1" i="0" dirty="0">
                <a:solidFill>
                  <a:schemeClr val="accent1">
                    <a:lumMod val="50000"/>
                  </a:schemeClr>
                </a:solidFill>
                <a:latin typeface="Calibri" pitchFamily="34" charset="0"/>
              </a:rPr>
              <a:t> </a:t>
            </a:r>
            <a:r>
              <a:rPr lang="en-US" sz="2000" b="1" i="0" dirty="0" err="1">
                <a:solidFill>
                  <a:schemeClr val="accent1">
                    <a:lumMod val="50000"/>
                  </a:schemeClr>
                </a:solidFill>
                <a:latin typeface="Calibri" pitchFamily="34" charset="0"/>
              </a:rPr>
              <a:t>lokalsamfunnet</a:t>
            </a:r>
            <a:r>
              <a:rPr lang="en-US" sz="2000" b="1" i="0" dirty="0">
                <a:solidFill>
                  <a:schemeClr val="accent1">
                    <a:lumMod val="50000"/>
                  </a:schemeClr>
                </a:solidFill>
                <a:latin typeface="Calibri" pitchFamily="34" charset="0"/>
              </a:rPr>
              <a:t> </a:t>
            </a:r>
            <a:r>
              <a:rPr lang="en-US" sz="2000" b="1" i="0" dirty="0" err="1">
                <a:solidFill>
                  <a:schemeClr val="accent1">
                    <a:lumMod val="50000"/>
                  </a:schemeClr>
                </a:solidFill>
                <a:latin typeface="Calibri" pitchFamily="34" charset="0"/>
              </a:rPr>
              <a:t>i</a:t>
            </a:r>
            <a:r>
              <a:rPr lang="en-US" sz="2000" b="1" i="0" dirty="0">
                <a:solidFill>
                  <a:schemeClr val="accent1">
                    <a:lumMod val="50000"/>
                  </a:schemeClr>
                </a:solidFill>
                <a:latin typeface="Calibri" pitchFamily="34" charset="0"/>
              </a:rPr>
              <a:t> </a:t>
            </a:r>
            <a:r>
              <a:rPr lang="en-US" sz="2000" b="1" i="0" dirty="0" err="1">
                <a:solidFill>
                  <a:schemeClr val="accent1">
                    <a:lumMod val="50000"/>
                  </a:schemeClr>
                </a:solidFill>
                <a:latin typeface="Calibri" pitchFamily="34" charset="0"/>
              </a:rPr>
              <a:t>reguleringsplanlegging</a:t>
            </a:r>
            <a:endParaRPr lang="en-US" sz="2000" b="1" i="0" dirty="0">
              <a:solidFill>
                <a:schemeClr val="accent1">
                  <a:lumMod val="50000"/>
                </a:schemeClr>
              </a:solidFill>
              <a:latin typeface="Calibri" pitchFamily="34" charset="0"/>
            </a:endParaRPr>
          </a:p>
        </c:rich>
      </c:tx>
      <c:layout>
        <c:manualLayout>
          <c:xMode val="edge"/>
          <c:yMode val="edge"/>
          <c:x val="7.9522687241991907E-2"/>
          <c:y val="1.5561996379487256E-2"/>
        </c:manualLayout>
      </c:layout>
      <c:overlay val="0"/>
    </c:title>
    <c:autoTitleDeleted val="0"/>
    <c:plotArea>
      <c:layout>
        <c:manualLayout>
          <c:layoutTarget val="inner"/>
          <c:xMode val="edge"/>
          <c:yMode val="edge"/>
          <c:x val="6.0464415427010927E-2"/>
          <c:y val="0.25753871230643849"/>
          <c:w val="0.91665466933637973"/>
          <c:h val="0.67108972014195045"/>
        </c:manualLayout>
      </c:layout>
      <c:barChart>
        <c:barDir val="col"/>
        <c:grouping val="clustered"/>
        <c:varyColors val="0"/>
        <c:ser>
          <c:idx val="0"/>
          <c:order val="0"/>
          <c:tx>
            <c:strRef>
              <c:f>'Ark1'!$C$19</c:f>
              <c:strCache>
                <c:ptCount val="1"/>
                <c:pt idx="0">
                  <c:v>Prosent som oppgir at det er svært viktig å sikre medvirkning fra lokalsamfunnet i reguleringsplanlegging</c:v>
                </c:pt>
              </c:strCache>
            </c:strRef>
          </c:tx>
          <c:spPr>
            <a:solidFill>
              <a:schemeClr val="accent1">
                <a:lumMod val="50000"/>
              </a:schemeClr>
            </a:solidFill>
            <a:scene3d>
              <a:camera prst="orthographicFront"/>
              <a:lightRig rig="threePt" dir="t"/>
            </a:scene3d>
            <a:sp3d>
              <a:bevelT/>
            </a:sp3d>
          </c:spPr>
          <c:invertIfNegative val="0"/>
          <c:dLbls>
            <c:dLbl>
              <c:idx val="0"/>
              <c:layout>
                <c:manualLayout>
                  <c:x val="-4.1601664066562849E-3"/>
                  <c:y val="0.11735941320293387"/>
                </c:manualLayout>
              </c:layout>
              <c:showLegendKey val="0"/>
              <c:showVal val="1"/>
              <c:showCatName val="0"/>
              <c:showSerName val="0"/>
              <c:showPercent val="0"/>
              <c:showBubbleSize val="0"/>
            </c:dLbl>
            <c:dLbl>
              <c:idx val="1"/>
              <c:layout>
                <c:manualLayout>
                  <c:x val="-6.2402496099844334E-3"/>
                  <c:y val="0.10105949470252629"/>
                </c:manualLayout>
              </c:layout>
              <c:showLegendKey val="0"/>
              <c:showVal val="1"/>
              <c:showCatName val="0"/>
              <c:showSerName val="0"/>
              <c:showPercent val="0"/>
              <c:showBubbleSize val="0"/>
            </c:dLbl>
            <c:dLbl>
              <c:idx val="2"/>
              <c:layout>
                <c:manualLayout>
                  <c:x val="2.0800832033281372E-3"/>
                  <c:y val="0.11735941320293387"/>
                </c:manualLayout>
              </c:layout>
              <c:showLegendKey val="0"/>
              <c:showVal val="1"/>
              <c:showCatName val="0"/>
              <c:showSerName val="0"/>
              <c:showPercent val="0"/>
              <c:showBubbleSize val="0"/>
            </c:dLbl>
            <c:txPr>
              <a:bodyPr/>
              <a:lstStyle/>
              <a:p>
                <a:pPr>
                  <a:defRPr sz="1400" b="1">
                    <a:latin typeface="Calibri" pitchFamily="34" charset="0"/>
                  </a:defRPr>
                </a:pPr>
                <a:endParaRPr lang="nb-NO"/>
              </a:p>
            </c:txPr>
            <c:showLegendKey val="0"/>
            <c:showVal val="1"/>
            <c:showCatName val="0"/>
            <c:showSerName val="0"/>
            <c:showPercent val="0"/>
            <c:showBubbleSize val="0"/>
            <c:showLeaderLines val="0"/>
          </c:dLbls>
          <c:cat>
            <c:strRef>
              <c:f>'Ark1'!$B$20:$B$22</c:f>
              <c:strCache>
                <c:ptCount val="3"/>
                <c:pt idx="0">
                  <c:v>Planleggere</c:v>
                </c:pt>
                <c:pt idx="1">
                  <c:v>Politikere</c:v>
                </c:pt>
                <c:pt idx="2">
                  <c:v>Utbyggere</c:v>
                </c:pt>
              </c:strCache>
            </c:strRef>
          </c:cat>
          <c:val>
            <c:numRef>
              <c:f>'Ark1'!$C$20:$C$22</c:f>
              <c:numCache>
                <c:formatCode>General</c:formatCode>
                <c:ptCount val="3"/>
                <c:pt idx="0">
                  <c:v>76</c:v>
                </c:pt>
                <c:pt idx="1">
                  <c:v>78</c:v>
                </c:pt>
                <c:pt idx="2">
                  <c:v>29</c:v>
                </c:pt>
              </c:numCache>
            </c:numRef>
          </c:val>
        </c:ser>
        <c:dLbls>
          <c:showLegendKey val="0"/>
          <c:showVal val="0"/>
          <c:showCatName val="0"/>
          <c:showSerName val="0"/>
          <c:showPercent val="0"/>
          <c:showBubbleSize val="0"/>
        </c:dLbls>
        <c:gapWidth val="150"/>
        <c:axId val="172175360"/>
        <c:axId val="172176896"/>
      </c:barChart>
      <c:catAx>
        <c:axId val="172175360"/>
        <c:scaling>
          <c:orientation val="minMax"/>
        </c:scaling>
        <c:delete val="0"/>
        <c:axPos val="b"/>
        <c:majorTickMark val="out"/>
        <c:minorTickMark val="none"/>
        <c:tickLblPos val="nextTo"/>
        <c:txPr>
          <a:bodyPr/>
          <a:lstStyle/>
          <a:p>
            <a:pPr>
              <a:defRPr sz="1400" b="1">
                <a:latin typeface="Calibri" pitchFamily="34" charset="0"/>
              </a:defRPr>
            </a:pPr>
            <a:endParaRPr lang="nb-NO"/>
          </a:p>
        </c:txPr>
        <c:crossAx val="172176896"/>
        <c:crosses val="autoZero"/>
        <c:auto val="1"/>
        <c:lblAlgn val="ctr"/>
        <c:lblOffset val="100"/>
        <c:noMultiLvlLbl val="0"/>
      </c:catAx>
      <c:valAx>
        <c:axId val="172176896"/>
        <c:scaling>
          <c:orientation val="minMax"/>
          <c:max val="100"/>
        </c:scaling>
        <c:delete val="0"/>
        <c:axPos val="l"/>
        <c:majorGridlines/>
        <c:numFmt formatCode="General" sourceLinked="1"/>
        <c:majorTickMark val="out"/>
        <c:minorTickMark val="none"/>
        <c:tickLblPos val="nextTo"/>
        <c:crossAx val="172175360"/>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'Ark1'!$E$11</c:f>
              <c:strCache>
                <c:ptCount val="1"/>
                <c:pt idx="0">
                  <c:v>Utbyggere</c:v>
                </c:pt>
              </c:strCache>
            </c:strRef>
          </c:tx>
          <c:spPr>
            <a:solidFill>
              <a:schemeClr val="accent1">
                <a:lumMod val="50000"/>
              </a:schemeClr>
            </a:solidFill>
          </c:spPr>
          <c:invertIfNegative val="0"/>
          <c:cat>
            <c:strRef>
              <c:f>'Ark1'!$D$12:$D$18</c:f>
              <c:strCache>
                <c:ptCount val="7"/>
                <c:pt idx="0">
                  <c:v>Kommunale etater</c:v>
                </c:pt>
                <c:pt idx="1">
                  <c:v>Kommunepolitikere</c:v>
                </c:pt>
                <c:pt idx="2">
                  <c:v>Regionale statlige aktører (FM)</c:v>
                </c:pt>
                <c:pt idx="3">
                  <c:v>Fylkeskommunen</c:v>
                </c:pt>
                <c:pt idx="4">
                  <c:v>Grunneiere</c:v>
                </c:pt>
                <c:pt idx="5">
                  <c:v>Eiendomdutviklere, utbyggere</c:v>
                </c:pt>
                <c:pt idx="6">
                  <c:v>Lokalsamfunnsaktører (individ, organisasjoner)</c:v>
                </c:pt>
              </c:strCache>
            </c:strRef>
          </c:cat>
          <c:val>
            <c:numRef>
              <c:f>'Ark1'!$E$12:$E$18</c:f>
              <c:numCache>
                <c:formatCode>General</c:formatCode>
                <c:ptCount val="7"/>
                <c:pt idx="0">
                  <c:v>74</c:v>
                </c:pt>
                <c:pt idx="1">
                  <c:v>40</c:v>
                </c:pt>
                <c:pt idx="2">
                  <c:v>24</c:v>
                </c:pt>
                <c:pt idx="3">
                  <c:v>19</c:v>
                </c:pt>
                <c:pt idx="4">
                  <c:v>43</c:v>
                </c:pt>
                <c:pt idx="5">
                  <c:v>12</c:v>
                </c:pt>
                <c:pt idx="6">
                  <c:v>10</c:v>
                </c:pt>
              </c:numCache>
            </c:numRef>
          </c:val>
        </c:ser>
        <c:ser>
          <c:idx val="1"/>
          <c:order val="1"/>
          <c:tx>
            <c:strRef>
              <c:f>'Ark1'!$F$11</c:f>
              <c:strCache>
                <c:ptCount val="1"/>
                <c:pt idx="0">
                  <c:v>Plansjef/ansvarlig</c:v>
                </c:pt>
              </c:strCache>
            </c:strRef>
          </c:tx>
          <c:spPr>
            <a:solidFill>
              <a:schemeClr val="accent1">
                <a:lumMod val="75000"/>
              </a:schemeClr>
            </a:solidFill>
          </c:spPr>
          <c:invertIfNegative val="0"/>
          <c:cat>
            <c:strRef>
              <c:f>'Ark1'!$D$12:$D$18</c:f>
              <c:strCache>
                <c:ptCount val="7"/>
                <c:pt idx="0">
                  <c:v>Kommunale etater</c:v>
                </c:pt>
                <c:pt idx="1">
                  <c:v>Kommunepolitikere</c:v>
                </c:pt>
                <c:pt idx="2">
                  <c:v>Regionale statlige aktører (FM)</c:v>
                </c:pt>
                <c:pt idx="3">
                  <c:v>Fylkeskommunen</c:v>
                </c:pt>
                <c:pt idx="4">
                  <c:v>Grunneiere</c:v>
                </c:pt>
                <c:pt idx="5">
                  <c:v>Eiendomdutviklere, utbyggere</c:v>
                </c:pt>
                <c:pt idx="6">
                  <c:v>Lokalsamfunnsaktører (individ, organisasjoner)</c:v>
                </c:pt>
              </c:strCache>
            </c:strRef>
          </c:cat>
          <c:val>
            <c:numRef>
              <c:f>'Ark1'!$F$12:$F$18</c:f>
              <c:numCache>
                <c:formatCode>General</c:formatCode>
                <c:ptCount val="7"/>
                <c:pt idx="0">
                  <c:v>36</c:v>
                </c:pt>
                <c:pt idx="1">
                  <c:v>42</c:v>
                </c:pt>
                <c:pt idx="2">
                  <c:v>32</c:v>
                </c:pt>
                <c:pt idx="3">
                  <c:v>28</c:v>
                </c:pt>
                <c:pt idx="4">
                  <c:v>29</c:v>
                </c:pt>
                <c:pt idx="5">
                  <c:v>36</c:v>
                </c:pt>
                <c:pt idx="6">
                  <c:v>9</c:v>
                </c:pt>
              </c:numCache>
            </c:numRef>
          </c:val>
        </c:ser>
        <c:ser>
          <c:idx val="2"/>
          <c:order val="2"/>
          <c:tx>
            <c:strRef>
              <c:f>'Ark1'!$G$11</c:f>
              <c:strCache>
                <c:ptCount val="1"/>
                <c:pt idx="0">
                  <c:v>Politikere</c:v>
                </c:pt>
              </c:strCache>
            </c:strRef>
          </c:tx>
          <c:spPr>
            <a:ln>
              <a:solidFill>
                <a:schemeClr val="accent1">
                  <a:lumMod val="75000"/>
                </a:schemeClr>
              </a:solidFill>
            </a:ln>
          </c:spPr>
          <c:invertIfNegative val="0"/>
          <c:cat>
            <c:strRef>
              <c:f>'Ark1'!$D$12:$D$18</c:f>
              <c:strCache>
                <c:ptCount val="7"/>
                <c:pt idx="0">
                  <c:v>Kommunale etater</c:v>
                </c:pt>
                <c:pt idx="1">
                  <c:v>Kommunepolitikere</c:v>
                </c:pt>
                <c:pt idx="2">
                  <c:v>Regionale statlige aktører (FM)</c:v>
                </c:pt>
                <c:pt idx="3">
                  <c:v>Fylkeskommunen</c:v>
                </c:pt>
                <c:pt idx="4">
                  <c:v>Grunneiere</c:v>
                </c:pt>
                <c:pt idx="5">
                  <c:v>Eiendomdutviklere, utbyggere</c:v>
                </c:pt>
                <c:pt idx="6">
                  <c:v>Lokalsamfunnsaktører (individ, organisasjoner)</c:v>
                </c:pt>
              </c:strCache>
            </c:strRef>
          </c:cat>
          <c:val>
            <c:numRef>
              <c:f>'Ark1'!$G$12:$G$18</c:f>
              <c:numCache>
                <c:formatCode>General</c:formatCode>
                <c:ptCount val="7"/>
                <c:pt idx="0">
                  <c:v>32</c:v>
                </c:pt>
                <c:pt idx="1">
                  <c:v>43</c:v>
                </c:pt>
                <c:pt idx="2">
                  <c:v>18</c:v>
                </c:pt>
                <c:pt idx="3">
                  <c:v>10</c:v>
                </c:pt>
                <c:pt idx="4">
                  <c:v>24</c:v>
                </c:pt>
                <c:pt idx="5">
                  <c:v>19</c:v>
                </c:pt>
                <c:pt idx="6">
                  <c:v>14</c:v>
                </c:pt>
              </c:numCache>
            </c:numRef>
          </c:val>
        </c:ser>
        <c:dLbls>
          <c:showLegendKey val="0"/>
          <c:showVal val="0"/>
          <c:showCatName val="0"/>
          <c:showSerName val="0"/>
          <c:showPercent val="0"/>
          <c:showBubbleSize val="0"/>
        </c:dLbls>
        <c:gapWidth val="150"/>
        <c:axId val="171228544"/>
        <c:axId val="171234432"/>
      </c:barChart>
      <c:catAx>
        <c:axId val="171228544"/>
        <c:scaling>
          <c:orientation val="minMax"/>
        </c:scaling>
        <c:delete val="0"/>
        <c:axPos val="b"/>
        <c:majorTickMark val="out"/>
        <c:minorTickMark val="none"/>
        <c:tickLblPos val="nextTo"/>
        <c:txPr>
          <a:bodyPr/>
          <a:lstStyle/>
          <a:p>
            <a:pPr>
              <a:defRPr sz="1200">
                <a:latin typeface="+mj-lt"/>
              </a:defRPr>
            </a:pPr>
            <a:endParaRPr lang="nb-NO"/>
          </a:p>
        </c:txPr>
        <c:crossAx val="171234432"/>
        <c:crosses val="autoZero"/>
        <c:auto val="1"/>
        <c:lblAlgn val="ctr"/>
        <c:lblOffset val="100"/>
        <c:noMultiLvlLbl val="0"/>
      </c:catAx>
      <c:valAx>
        <c:axId val="171234432"/>
        <c:scaling>
          <c:orientation val="minMax"/>
        </c:scaling>
        <c:delete val="0"/>
        <c:axPos val="l"/>
        <c:majorGridlines/>
        <c:numFmt formatCode="General" sourceLinked="1"/>
        <c:majorTickMark val="out"/>
        <c:minorTickMark val="none"/>
        <c:tickLblPos val="nextTo"/>
        <c:crossAx val="171228544"/>
        <c:crosses val="autoZero"/>
        <c:crossBetween val="between"/>
      </c:valAx>
    </c:plotArea>
    <c:legend>
      <c:legendPos val="r"/>
      <c:overlay val="0"/>
      <c:txPr>
        <a:bodyPr/>
        <a:lstStyle/>
        <a:p>
          <a:pPr>
            <a:defRPr sz="1200">
              <a:latin typeface="+mj-lt"/>
            </a:defRPr>
          </a:pPr>
          <a:endParaRPr lang="nb-NO"/>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clustered"/>
        <c:varyColors val="0"/>
        <c:ser>
          <c:idx val="0"/>
          <c:order val="0"/>
          <c:invertIfNegative val="0"/>
          <c:dLbls>
            <c:dLbl>
              <c:idx val="0"/>
              <c:layout>
                <c:manualLayout>
                  <c:x val="0"/>
                  <c:y val="0.19907407407407407"/>
                </c:manualLayout>
              </c:layout>
              <c:showLegendKey val="0"/>
              <c:showVal val="1"/>
              <c:showCatName val="0"/>
              <c:showSerName val="0"/>
              <c:showPercent val="0"/>
              <c:showBubbleSize val="0"/>
            </c:dLbl>
            <c:dLbl>
              <c:idx val="1"/>
              <c:layout>
                <c:manualLayout>
                  <c:x val="0"/>
                  <c:y val="0.125"/>
                </c:manualLayout>
              </c:layout>
              <c:showLegendKey val="0"/>
              <c:showVal val="1"/>
              <c:showCatName val="0"/>
              <c:showSerName val="0"/>
              <c:showPercent val="0"/>
              <c:showBubbleSize val="0"/>
            </c:dLbl>
            <c:dLbl>
              <c:idx val="2"/>
              <c:layout>
                <c:manualLayout>
                  <c:x val="0"/>
                  <c:y val="0.1064814814814817"/>
                </c:manualLayout>
              </c:layout>
              <c:showLegendKey val="0"/>
              <c:showVal val="1"/>
              <c:showCatName val="0"/>
              <c:showSerName val="0"/>
              <c:showPercent val="0"/>
              <c:showBubbleSize val="0"/>
            </c:dLbl>
            <c:dLbl>
              <c:idx val="3"/>
              <c:layout>
                <c:manualLayout>
                  <c:x val="1.0185067526416067E-16"/>
                  <c:y val="0.11574074074074091"/>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'Ark1'!$C$15:$F$15</c:f>
              <c:strCache>
                <c:ptCount val="4"/>
                <c:pt idx="0">
                  <c:v>Utbyggingsavtaler</c:v>
                </c:pt>
                <c:pt idx="1">
                  <c:v>Innspill fra åpne folkemøter</c:v>
                </c:pt>
                <c:pt idx="2">
                  <c:v>Høringsuttalelser fra lokale aktører</c:v>
                </c:pt>
                <c:pt idx="3">
                  <c:v>Uformell kontakt med lokalsamfunnet</c:v>
                </c:pt>
              </c:strCache>
            </c:strRef>
          </c:cat>
          <c:val>
            <c:numRef>
              <c:f>'Ark1'!$C$16:$F$16</c:f>
              <c:numCache>
                <c:formatCode>General</c:formatCode>
                <c:ptCount val="4"/>
                <c:pt idx="0">
                  <c:v>37</c:v>
                </c:pt>
                <c:pt idx="1">
                  <c:v>13</c:v>
                </c:pt>
                <c:pt idx="2">
                  <c:v>7</c:v>
                </c:pt>
                <c:pt idx="3">
                  <c:v>6</c:v>
                </c:pt>
              </c:numCache>
            </c:numRef>
          </c:val>
        </c:ser>
        <c:dLbls>
          <c:showLegendKey val="0"/>
          <c:showVal val="0"/>
          <c:showCatName val="0"/>
          <c:showSerName val="0"/>
          <c:showPercent val="0"/>
          <c:showBubbleSize val="0"/>
        </c:dLbls>
        <c:gapWidth val="150"/>
        <c:axId val="171364736"/>
        <c:axId val="171366272"/>
      </c:barChart>
      <c:catAx>
        <c:axId val="171364736"/>
        <c:scaling>
          <c:orientation val="minMax"/>
        </c:scaling>
        <c:delete val="0"/>
        <c:axPos val="b"/>
        <c:majorTickMark val="out"/>
        <c:minorTickMark val="none"/>
        <c:tickLblPos val="nextTo"/>
        <c:crossAx val="171366272"/>
        <c:crosses val="autoZero"/>
        <c:auto val="1"/>
        <c:lblAlgn val="ctr"/>
        <c:lblOffset val="100"/>
        <c:noMultiLvlLbl val="0"/>
      </c:catAx>
      <c:valAx>
        <c:axId val="171366272"/>
        <c:scaling>
          <c:orientation val="minMax"/>
        </c:scaling>
        <c:delete val="0"/>
        <c:axPos val="l"/>
        <c:majorGridlines/>
        <c:numFmt formatCode="General" sourceLinked="1"/>
        <c:majorTickMark val="out"/>
        <c:minorTickMark val="none"/>
        <c:tickLblPos val="nextTo"/>
        <c:crossAx val="171364736"/>
        <c:crosses val="autoZero"/>
        <c:crossBetween val="between"/>
      </c:valAx>
    </c:plotArea>
    <c:plotVisOnly val="1"/>
    <c:dispBlanksAs val="gap"/>
    <c:showDLblsOverMax val="0"/>
  </c:chart>
  <c:txPr>
    <a:bodyPr/>
    <a:lstStyle/>
    <a:p>
      <a:pPr>
        <a:defRPr sz="1800"/>
      </a:pPr>
      <a:endParaRPr lang="nb-NO"/>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0.85732</cdr:x>
      <cdr:y>0</cdr:y>
    </cdr:from>
    <cdr:to>
      <cdr:x>1</cdr:x>
      <cdr:y>0.18674</cdr:y>
    </cdr:to>
    <cdr:sp macro="" textlink="">
      <cdr:nvSpPr>
        <cdr:cNvPr id="4" name="TekstSylinder 3"/>
        <cdr:cNvSpPr txBox="1"/>
      </cdr:nvSpPr>
      <cdr:spPr>
        <a:xfrm xmlns:a="http://schemas.openxmlformats.org/drawingml/2006/main">
          <a:off x="6897960" y="-14401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b-NO"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75240" cy="45791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9109" y="0"/>
            <a:ext cx="2975240" cy="457915"/>
          </a:xfrm>
          <a:prstGeom prst="rect">
            <a:avLst/>
          </a:prstGeom>
        </p:spPr>
        <p:txBody>
          <a:bodyPr vert="horz" lIns="91440" tIns="45720" rIns="91440" bIns="45720" rtlCol="0"/>
          <a:lstStyle>
            <a:lvl1pPr algn="r">
              <a:defRPr sz="1200"/>
            </a:lvl1pPr>
          </a:lstStyle>
          <a:p>
            <a:fld id="{A2E9ACB2-E22E-4AF8-93CE-08810B31221C}" type="datetimeFigureOut">
              <a:rPr lang="nb-NO" smtClean="0"/>
              <a:pPr/>
              <a:t>27.11.2013</a:t>
            </a:fld>
            <a:endParaRPr lang="nb-NO"/>
          </a:p>
        </p:txBody>
      </p:sp>
      <p:sp>
        <p:nvSpPr>
          <p:cNvPr id="4" name="Plassholder for lysbilde 3"/>
          <p:cNvSpPr>
            <a:spLocks noGrp="1" noRot="1" noChangeAspect="1"/>
          </p:cNvSpPr>
          <p:nvPr>
            <p:ph type="sldImg" idx="2"/>
          </p:nvPr>
        </p:nvSpPr>
        <p:spPr>
          <a:xfrm>
            <a:off x="1143000" y="687388"/>
            <a:ext cx="4579938" cy="3433762"/>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6595" y="4350187"/>
            <a:ext cx="5492750" cy="412123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1" y="8698784"/>
            <a:ext cx="2975240" cy="45791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9109" y="8698784"/>
            <a:ext cx="2975240" cy="457915"/>
          </a:xfrm>
          <a:prstGeom prst="rect">
            <a:avLst/>
          </a:prstGeom>
        </p:spPr>
        <p:txBody>
          <a:bodyPr vert="horz" lIns="91440" tIns="45720" rIns="91440" bIns="45720" rtlCol="0" anchor="b"/>
          <a:lstStyle>
            <a:lvl1pPr algn="r">
              <a:defRPr sz="1200"/>
            </a:lvl1pPr>
          </a:lstStyle>
          <a:p>
            <a:fld id="{759469D8-3C60-4C6A-AE14-6FF953FCE3F3}" type="slidenum">
              <a:rPr lang="nb-NO" smtClean="0"/>
              <a:pPr/>
              <a:t>‹#›</a:t>
            </a:fld>
            <a:endParaRPr lang="nb-NO"/>
          </a:p>
        </p:txBody>
      </p:sp>
    </p:spTree>
    <p:extLst>
      <p:ext uri="{BB962C8B-B14F-4D97-AF65-F5344CB8AC3E}">
        <p14:creationId xmlns:p14="http://schemas.microsoft.com/office/powerpoint/2010/main" val="21091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smtClean="0"/>
          </a:p>
        </p:txBody>
      </p:sp>
      <p:sp>
        <p:nvSpPr>
          <p:cNvPr id="4" name="Plassholder for lysbildenummer 3"/>
          <p:cNvSpPr>
            <a:spLocks noGrp="1"/>
          </p:cNvSpPr>
          <p:nvPr>
            <p:ph type="sldNum" sz="quarter" idx="10"/>
          </p:nvPr>
        </p:nvSpPr>
        <p:spPr/>
        <p:txBody>
          <a:bodyPr/>
          <a:lstStyle/>
          <a:p>
            <a:fld id="{759469D8-3C60-4C6A-AE14-6FF953FCE3F3}" type="slidenum">
              <a:rPr lang="nb-NO" smtClean="0"/>
              <a:pPr/>
              <a:t>1</a:t>
            </a:fld>
            <a:endParaRPr 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000" dirty="0" smtClean="0"/>
              <a:t>Her ser dere funn fra spørreundersøkelsen vi hadde i 2007 (145 største kommunene</a:t>
            </a:r>
            <a:r>
              <a:rPr lang="nb-NO" sz="1000" baseline="0" dirty="0" smtClean="0"/>
              <a:t> i landet). Som dere ser er planleggerne (plansjef og tre planleggere per kommune) og politikere svært samstemte på at medvirkning fra lokalsamfunnet er viktig.  </a:t>
            </a:r>
            <a:r>
              <a:rPr lang="nb-NO" sz="1000" dirty="0" smtClean="0"/>
              <a:t>Kan begrunnes med at man lever i forskjellige verdener. Mens medvirkning</a:t>
            </a:r>
            <a:r>
              <a:rPr lang="nb-NO" sz="1000" baseline="0" dirty="0" smtClean="0"/>
              <a:t> er en norm som står sterkt i kommunene – som prinsipp, så gjør den ikke nødvendigvis det hos utbyggere. </a:t>
            </a:r>
            <a:endParaRPr lang="nb-NO" sz="1000" dirty="0" smtClean="0"/>
          </a:p>
          <a:p>
            <a:endParaRPr lang="nb-NO" sz="1000" dirty="0" smtClean="0"/>
          </a:p>
          <a:p>
            <a:r>
              <a:rPr lang="nb-NO" sz="1000" dirty="0" smtClean="0"/>
              <a:t>Dette er tall fra før</a:t>
            </a:r>
            <a:r>
              <a:rPr lang="nb-NO" sz="1000" baseline="0" dirty="0" smtClean="0"/>
              <a:t> den nye plan og bygningsloven fra 2008 kom. Vi har også gjentatt samme survey nå i vinter 2013 – rundt fire år etter at loven trådte i kraft, og var spent på om den økte vektleggingen av medvirkning i loven hadde fått noen effekt på </a:t>
            </a:r>
            <a:r>
              <a:rPr lang="nb-NO" sz="1000" baseline="0" dirty="0" err="1" smtClean="0"/>
              <a:t>holdnigner</a:t>
            </a:r>
            <a:r>
              <a:rPr lang="nb-NO" sz="1000" baseline="0" dirty="0" smtClean="0"/>
              <a:t>. Klikk – som vi ser er holdningene til planleggere ikke endret seg vesentlig, heller ikke politikeres holdning – men gått </a:t>
            </a:r>
            <a:r>
              <a:rPr lang="nb-NO" sz="1000" baseline="0" dirty="0" err="1" smtClean="0"/>
              <a:t>bittegrann</a:t>
            </a:r>
            <a:r>
              <a:rPr lang="nb-NO" sz="1000" baseline="0" dirty="0" smtClean="0"/>
              <a:t> opp. Hva så med utbyggere? Klikk - Her ser vi en relativ stor endring – som kan tyde på at den nye lovens betoning av medvirkning – og det at kommunene kanskje er blitt flinkere til å stille krav og bevisstgjøre har fått effekt. Hele 66% av kommunene oppgir at de har fått rutiner for å påse at private forslagstillere tar ansvar for medvirkningskravene i loven. Likevel er svarprosenten relativ lav, og surveyen er ikke lukket enda. </a:t>
            </a:r>
            <a:endParaRPr lang="nb-NO" sz="1000" dirty="0" smtClean="0"/>
          </a:p>
        </p:txBody>
      </p:sp>
      <p:sp>
        <p:nvSpPr>
          <p:cNvPr id="4" name="Plassholder for lysbildenummer 3"/>
          <p:cNvSpPr>
            <a:spLocks noGrp="1"/>
          </p:cNvSpPr>
          <p:nvPr>
            <p:ph type="sldNum" sz="quarter" idx="10"/>
          </p:nvPr>
        </p:nvSpPr>
        <p:spPr/>
        <p:txBody>
          <a:bodyPr/>
          <a:lstStyle/>
          <a:p>
            <a:fld id="{759469D8-3C60-4C6A-AE14-6FF953FCE3F3}" type="slidenum">
              <a:rPr lang="nb-NO" smtClean="0"/>
              <a:pPr/>
              <a:t>12</a:t>
            </a:fld>
            <a:endParaRPr 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Disse rutinene er: </a:t>
            </a:r>
          </a:p>
          <a:p>
            <a:endParaRPr lang="nb-NO" dirty="0" smtClean="0"/>
          </a:p>
          <a:p>
            <a:pPr marL="228600" indent="-228600">
              <a:buAutoNum type="arabicParenR"/>
            </a:pPr>
            <a:r>
              <a:rPr lang="nb-NO" dirty="0" smtClean="0"/>
              <a:t>Medvirkning som fast punkt under oppstartsmøte – a) sikre lovkrav, b) for å diskutere behovet for infomøte/dialog med berørte, naboer </a:t>
            </a:r>
            <a:r>
              <a:rPr lang="nb-NO" dirty="0" err="1" smtClean="0"/>
              <a:t>etv</a:t>
            </a:r>
            <a:r>
              <a:rPr lang="nb-NO" baseline="0" dirty="0" smtClean="0"/>
              <a:t> c) oppfordrer til – og noen sier de også krever dialogmøte i oppstartsfasen</a:t>
            </a:r>
          </a:p>
          <a:p>
            <a:pPr marL="228600" indent="-228600">
              <a:buAutoNum type="arabicParenR"/>
            </a:pPr>
            <a:r>
              <a:rPr lang="nb-NO" baseline="0" dirty="0" smtClean="0"/>
              <a:t>Krav om dialogmøte – i utbyggers regi</a:t>
            </a:r>
          </a:p>
          <a:p>
            <a:pPr marL="228600" indent="-228600">
              <a:buAutoNum type="arabicParenR"/>
            </a:pPr>
            <a:r>
              <a:rPr lang="nb-NO" baseline="0" dirty="0" smtClean="0"/>
              <a:t>Informasjons/Folkemøter i kommunens regi</a:t>
            </a:r>
          </a:p>
          <a:p>
            <a:pPr marL="228600" indent="-228600">
              <a:buAutoNum type="arabicParenR"/>
            </a:pPr>
            <a:r>
              <a:rPr lang="nb-NO" baseline="0" dirty="0" smtClean="0"/>
              <a:t>Innspill på nett, </a:t>
            </a:r>
            <a:r>
              <a:rPr lang="nb-NO" baseline="0" dirty="0" err="1" smtClean="0"/>
              <a:t>facebook</a:t>
            </a:r>
            <a:endParaRPr lang="nb-NO" baseline="0" dirty="0" smtClean="0"/>
          </a:p>
          <a:p>
            <a:pPr marL="228600" indent="-228600">
              <a:buAutoNum type="arabicParenR"/>
            </a:pPr>
            <a:r>
              <a:rPr lang="nb-NO" baseline="0" dirty="0" smtClean="0"/>
              <a:t>Presentasjon av tidlige prosjektideer på utstilling i kommunens regi</a:t>
            </a:r>
          </a:p>
          <a:p>
            <a:pPr marL="228600" indent="-228600">
              <a:buAutoNum type="arabicParenR"/>
            </a:pPr>
            <a:r>
              <a:rPr lang="nb-NO" baseline="0" dirty="0" smtClean="0"/>
              <a:t>Forum mellom utbygger, pol, kommunens planleggere</a:t>
            </a:r>
          </a:p>
          <a:p>
            <a:pPr marL="228600" indent="-228600">
              <a:buAutoNum type="arabicParenR"/>
            </a:pPr>
            <a:r>
              <a:rPr lang="nb-NO" baseline="0" dirty="0" smtClean="0"/>
              <a:t>Krav om at barnas </a:t>
            </a:r>
            <a:r>
              <a:rPr lang="nb-NO" baseline="0" dirty="0" err="1" smtClean="0"/>
              <a:t>repr</a:t>
            </a:r>
            <a:r>
              <a:rPr lang="nb-NO" baseline="0" dirty="0" smtClean="0"/>
              <a:t> skal få være med i planarbeidet</a:t>
            </a:r>
            <a:endParaRPr lang="nb-NO" dirty="0"/>
          </a:p>
        </p:txBody>
      </p:sp>
      <p:sp>
        <p:nvSpPr>
          <p:cNvPr id="4" name="Plassholder for lysbildenummer 3"/>
          <p:cNvSpPr>
            <a:spLocks noGrp="1"/>
          </p:cNvSpPr>
          <p:nvPr>
            <p:ph type="sldNum" sz="quarter" idx="10"/>
          </p:nvPr>
        </p:nvSpPr>
        <p:spPr/>
        <p:txBody>
          <a:bodyPr/>
          <a:lstStyle/>
          <a:p>
            <a:fld id="{759469D8-3C60-4C6A-AE14-6FF953FCE3F3}" type="slidenum">
              <a:rPr lang="nb-NO" smtClean="0"/>
              <a:pPr/>
              <a:t>13</a:t>
            </a:fld>
            <a:endParaRPr lang="nb-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759469D8-3C60-4C6A-AE14-6FF953FCE3F3}" type="slidenum">
              <a:rPr lang="nb-NO" smtClean="0"/>
              <a:pPr/>
              <a:t>14</a:t>
            </a:fld>
            <a:endParaRPr 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900" dirty="0" smtClean="0">
                <a:latin typeface="+mn-lt"/>
              </a:rPr>
              <a:t>GENERELT</a:t>
            </a:r>
          </a:p>
          <a:p>
            <a:r>
              <a:rPr lang="nb-NO" sz="900" dirty="0" smtClean="0">
                <a:latin typeface="+mn-lt"/>
              </a:rPr>
              <a:t>KS sin innbyggersurvey:</a:t>
            </a:r>
          </a:p>
          <a:p>
            <a:pPr lvl="1"/>
            <a:r>
              <a:rPr lang="nb-NO" sz="900" dirty="0" smtClean="0">
                <a:latin typeface="+mn-lt"/>
              </a:rPr>
              <a:t>Innbyggerne er generelt tilfreds med kommunens tjenester og har høy tillit til sine lokale politikere</a:t>
            </a:r>
          </a:p>
          <a:p>
            <a:pPr lvl="1"/>
            <a:r>
              <a:rPr lang="nb-NO" sz="900" dirty="0" smtClean="0">
                <a:latin typeface="+mn-lt"/>
              </a:rPr>
              <a:t>Men på </a:t>
            </a:r>
            <a:r>
              <a:rPr lang="nb-NO" sz="900" u="sng" dirty="0" smtClean="0">
                <a:latin typeface="+mn-lt"/>
              </a:rPr>
              <a:t>ett</a:t>
            </a:r>
            <a:r>
              <a:rPr lang="nb-NO" sz="900" dirty="0" smtClean="0">
                <a:latin typeface="+mn-lt"/>
              </a:rPr>
              <a:t> område er de ikke fornøyd – og det er </a:t>
            </a:r>
            <a:r>
              <a:rPr lang="nb-NO" sz="900" u="sng" dirty="0" smtClean="0">
                <a:latin typeface="+mn-lt"/>
              </a:rPr>
              <a:t>mulighetene til å påvirke </a:t>
            </a:r>
            <a:r>
              <a:rPr lang="nb-NO" sz="900" dirty="0" smtClean="0">
                <a:latin typeface="+mn-lt"/>
              </a:rPr>
              <a:t>mellom valg</a:t>
            </a:r>
          </a:p>
          <a:p>
            <a:pPr lvl="1"/>
            <a:r>
              <a:rPr lang="nb-NO" sz="900" dirty="0" smtClean="0">
                <a:latin typeface="+mn-lt"/>
              </a:rPr>
              <a:t>Fornøyd med kommunale tjenester, lokalpolitikere – men </a:t>
            </a:r>
            <a:r>
              <a:rPr lang="nb-NO" sz="900" u="sng" dirty="0" smtClean="0">
                <a:latin typeface="+mn-lt"/>
              </a:rPr>
              <a:t>ikke mulighetene til å påvirke mellom valg</a:t>
            </a:r>
          </a:p>
          <a:p>
            <a:pPr lvl="1"/>
            <a:endParaRPr lang="nb-NO" sz="900" u="sng" dirty="0" smtClean="0">
              <a:latin typeface="+mn-lt"/>
            </a:endParaRPr>
          </a:p>
          <a:p>
            <a:pPr lvl="1"/>
            <a:r>
              <a:rPr lang="nb-NO" sz="900" u="sng" dirty="0" smtClean="0">
                <a:latin typeface="+mn-lt"/>
              </a:rPr>
              <a:t>REGULERINGSPLANER:</a:t>
            </a:r>
            <a:r>
              <a:rPr lang="nb-NO" sz="900" u="sng" baseline="0" dirty="0" smtClean="0">
                <a:latin typeface="+mn-lt"/>
              </a:rPr>
              <a:t> </a:t>
            </a:r>
          </a:p>
          <a:p>
            <a:r>
              <a:rPr lang="nb-NO" sz="900" b="1" dirty="0" smtClean="0">
                <a:latin typeface="+mn-lt"/>
              </a:rPr>
              <a:t>Oppleves som LUKKEDE og ugjennomtrengelige PROSESSER</a:t>
            </a:r>
          </a:p>
          <a:p>
            <a:pPr lvl="1"/>
            <a:r>
              <a:rPr lang="nb-NO" sz="900" dirty="0" smtClean="0">
                <a:latin typeface="+mn-lt"/>
              </a:rPr>
              <a:t>Annonsering av oppstart ikke tilstrekkelig invitasjon</a:t>
            </a:r>
          </a:p>
          <a:p>
            <a:pPr lvl="1"/>
            <a:r>
              <a:rPr lang="nb-NO" sz="900" dirty="0" smtClean="0">
                <a:latin typeface="+mn-lt"/>
              </a:rPr>
              <a:t>Oppleves som lukkede og ugjennomtrengelige prosesser.</a:t>
            </a:r>
            <a:r>
              <a:rPr lang="nb-NO" sz="900" baseline="0" dirty="0" smtClean="0">
                <a:latin typeface="+mn-lt"/>
              </a:rPr>
              <a:t> </a:t>
            </a:r>
            <a:endParaRPr lang="nb-NO" sz="900" dirty="0" smtClean="0">
              <a:latin typeface="+mn-lt"/>
            </a:endParaRPr>
          </a:p>
          <a:p>
            <a:r>
              <a:rPr lang="nb-NO" sz="900" b="1" dirty="0" smtClean="0">
                <a:latin typeface="+mn-lt"/>
              </a:rPr>
              <a:t>MANGEL PÅ TIDLIG MEDVIRKNING</a:t>
            </a:r>
          </a:p>
          <a:p>
            <a:pPr lvl="1"/>
            <a:r>
              <a:rPr lang="nb-NO" sz="900" baseline="0" dirty="0" smtClean="0">
                <a:latin typeface="+mn-lt"/>
              </a:rPr>
              <a:t>De formelle, lovpålagte kanalene kommer f</a:t>
            </a:r>
            <a:r>
              <a:rPr lang="nb-NO" sz="900" u="sng" baseline="0" dirty="0" smtClean="0">
                <a:latin typeface="+mn-lt"/>
              </a:rPr>
              <a:t>or tidlig </a:t>
            </a:r>
            <a:r>
              <a:rPr lang="nb-NO" sz="900" baseline="0" dirty="0" smtClean="0">
                <a:latin typeface="+mn-lt"/>
              </a:rPr>
              <a:t>og </a:t>
            </a:r>
            <a:r>
              <a:rPr lang="nb-NO" sz="900" u="sng" baseline="0" dirty="0" smtClean="0">
                <a:latin typeface="+mn-lt"/>
              </a:rPr>
              <a:t>for sent</a:t>
            </a:r>
            <a:r>
              <a:rPr lang="nb-NO" sz="900" baseline="0" dirty="0" smtClean="0">
                <a:latin typeface="+mn-lt"/>
              </a:rPr>
              <a:t>. </a:t>
            </a:r>
            <a:r>
              <a:rPr lang="nb-NO" sz="900" b="1" baseline="0" dirty="0" smtClean="0">
                <a:latin typeface="+mn-lt"/>
              </a:rPr>
              <a:t>Annonseringen eller kunngjøringen av oppstart </a:t>
            </a:r>
            <a:r>
              <a:rPr lang="nb-NO" sz="900" baseline="0" dirty="0" smtClean="0">
                <a:latin typeface="+mn-lt"/>
              </a:rPr>
              <a:t>gir mulighet for å gi innspill, men dette er så tidlig i prosessen at de ikke har informasjon nok om hva den går ut på. </a:t>
            </a:r>
            <a:r>
              <a:rPr lang="nb-NO" sz="900" b="1" baseline="0" dirty="0" smtClean="0">
                <a:latin typeface="+mn-lt"/>
              </a:rPr>
              <a:t>Høringen, </a:t>
            </a:r>
            <a:r>
              <a:rPr lang="nb-NO" sz="900" baseline="0" dirty="0" smtClean="0">
                <a:latin typeface="+mn-lt"/>
              </a:rPr>
              <a:t>oppleves å </a:t>
            </a:r>
            <a:r>
              <a:rPr lang="nb-NO" sz="900" dirty="0" smtClean="0">
                <a:latin typeface="+mn-lt"/>
              </a:rPr>
              <a:t>komme alt for sent i prosessen</a:t>
            </a:r>
            <a:r>
              <a:rPr lang="nb-NO" sz="900" baseline="0" dirty="0" smtClean="0">
                <a:latin typeface="+mn-lt"/>
              </a:rPr>
              <a:t>. Men benyttes for alt den er verdt.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nb-NO" sz="900" baseline="0" dirty="0" smtClean="0">
                <a:latin typeface="+mn-lt"/>
              </a:rPr>
              <a:t>Mellom disse to tidspunktene – som kan være en periode på flere år – opplever mange innbyggere og organisasjoner en helt lukket prosess. Her er det f</a:t>
            </a:r>
            <a:r>
              <a:rPr lang="nb-NO" sz="900" dirty="0" smtClean="0">
                <a:latin typeface="+mn-lt"/>
              </a:rPr>
              <a:t>å/ingen arenaer for å gi konstruktiv bidrag og  kunnskap tidlig. Dette er forhandlingsfasen</a:t>
            </a:r>
            <a:r>
              <a:rPr lang="nb-NO" sz="900" baseline="0" dirty="0" smtClean="0">
                <a:latin typeface="+mn-lt"/>
              </a:rPr>
              <a:t> mellom forslagstiller og kommunen.</a:t>
            </a:r>
            <a:endParaRPr lang="nb-NO" sz="900" dirty="0" smtClean="0">
              <a:latin typeface="+mn-lt"/>
            </a:endParaRPr>
          </a:p>
          <a:p>
            <a:pPr lvl="1"/>
            <a:r>
              <a:rPr lang="nb-NO" sz="900" dirty="0" smtClean="0">
                <a:latin typeface="+mn-lt"/>
              </a:rPr>
              <a:t>Når planarbeidet er gjennom</a:t>
            </a:r>
            <a:r>
              <a:rPr lang="nb-NO" sz="900" baseline="0" dirty="0" smtClean="0">
                <a:latin typeface="+mn-lt"/>
              </a:rPr>
              <a:t> disse forhandlingene, ofte beinharde, og planen sendes til kommunen og etter hvert legges ut på høring så opplever svært mange at premissene allerede er lagt (for eksempel </a:t>
            </a:r>
            <a:r>
              <a:rPr lang="nb-NO" sz="900" baseline="0" dirty="0" err="1" smtClean="0">
                <a:latin typeface="+mn-lt"/>
              </a:rPr>
              <a:t>konrketisert</a:t>
            </a:r>
            <a:r>
              <a:rPr lang="nb-NO" sz="900" baseline="0" dirty="0" smtClean="0">
                <a:latin typeface="+mn-lt"/>
              </a:rPr>
              <a:t> i utbyggingsavtaler) – og det er svært vanskelig å rokke ved dette.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nb-NO" sz="900" i="1" dirty="0" smtClean="0">
                <a:latin typeface="+mn-lt"/>
              </a:rPr>
              <a:t>Som en org sier:</a:t>
            </a:r>
            <a:r>
              <a:rPr lang="nb-NO" sz="900" i="1" baseline="0" dirty="0" smtClean="0">
                <a:latin typeface="+mn-lt"/>
              </a:rPr>
              <a:t> ”</a:t>
            </a:r>
            <a:r>
              <a:rPr lang="nb-NO" sz="900" i="1" dirty="0" smtClean="0">
                <a:latin typeface="+mn-lt"/>
              </a:rPr>
              <a:t>vårt inntrykk i planprosessen er at det legges økonomiske føringer på </a:t>
            </a:r>
            <a:r>
              <a:rPr lang="nb-NO" sz="900" i="1" u="sng" dirty="0" smtClean="0">
                <a:latin typeface="+mn-lt"/>
              </a:rPr>
              <a:t>et veldig, veldig tidlig stadium</a:t>
            </a:r>
            <a:r>
              <a:rPr lang="nb-NO" sz="900" i="1" dirty="0" smtClean="0">
                <a:latin typeface="+mn-lt"/>
              </a:rPr>
              <a:t>.. det er nytteløst og gjøre noe særlig med det. Ingen er inne der. Det er tomteeiere og.. utbygningsbedrifter sammen med plan- og bygningsetaten. Og plan- og bygningsetaten er ikke spesielt lydhør ovenfor befolkningens argumenter” (Lokal organisasjon).</a:t>
            </a:r>
          </a:p>
          <a:p>
            <a:endParaRPr lang="nb-NO" sz="900" dirty="0" smtClean="0">
              <a:latin typeface="+mn-lt"/>
            </a:endParaRPr>
          </a:p>
          <a:p>
            <a:r>
              <a:rPr lang="nb-NO" sz="900" dirty="0" smtClean="0">
                <a:latin typeface="+mn-lt"/>
              </a:rPr>
              <a:t>KONSEKVENSEN BLIR</a:t>
            </a:r>
            <a:r>
              <a:rPr lang="nb-NO" sz="900" baseline="0" dirty="0" smtClean="0">
                <a:latin typeface="+mn-lt"/>
              </a:rPr>
              <a:t> AT </a:t>
            </a:r>
            <a:r>
              <a:rPr lang="nb-NO" sz="900" dirty="0" smtClean="0">
                <a:latin typeface="+mn-lt"/>
              </a:rPr>
              <a:t>VIKTIG LOKALKUNNSKAP IKKE blir KANALISERT INN</a:t>
            </a:r>
          </a:p>
          <a:p>
            <a:pPr>
              <a:buNone/>
            </a:pPr>
            <a:r>
              <a:rPr lang="nb-NO" sz="900" dirty="0" smtClean="0">
                <a:latin typeface="+mn-lt"/>
              </a:rPr>
              <a:t>	</a:t>
            </a:r>
            <a:r>
              <a:rPr lang="nb-NO" sz="900" i="1" dirty="0" smtClean="0">
                <a:latin typeface="+mn-lt"/>
              </a:rPr>
              <a:t>”[Vi sitter på] lokalkunnskap om de forskjellige områdene som bygges ut. .. Det er ..nærmiljøsynspunktet som vi ikke syns tas tiltrekkelig hensyn til. Hvordan det er å bo i disse områdene. Det er beboerinteresser.” </a:t>
            </a:r>
            <a:r>
              <a:rPr lang="nb-NO" sz="900" dirty="0" smtClean="0">
                <a:latin typeface="+mn-lt"/>
              </a:rPr>
              <a:t>(lokal organisasjon)</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smtClean="0">
              <a:latin typeface="Calibri" pitchFamily="34" charset="0"/>
            </a:endParaRPr>
          </a:p>
          <a:p>
            <a:endParaRPr lang="nb-NO" dirty="0"/>
          </a:p>
        </p:txBody>
      </p:sp>
      <p:sp>
        <p:nvSpPr>
          <p:cNvPr id="4" name="Plassholder for lysbildenummer 3"/>
          <p:cNvSpPr>
            <a:spLocks noGrp="1"/>
          </p:cNvSpPr>
          <p:nvPr>
            <p:ph type="sldNum" sz="quarter" idx="10"/>
          </p:nvPr>
        </p:nvSpPr>
        <p:spPr/>
        <p:txBody>
          <a:bodyPr/>
          <a:lstStyle/>
          <a:p>
            <a:fld id="{759469D8-3C60-4C6A-AE14-6FF953FCE3F3}" type="slidenum">
              <a:rPr lang="nb-NO" smtClean="0"/>
              <a:pPr/>
              <a:t>15</a:t>
            </a:fld>
            <a:endParaRPr 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dirty="0" smtClean="0">
                <a:latin typeface="Calibri" pitchFamily="34" charset="0"/>
              </a:rPr>
              <a:t>(82% av lokale org i </a:t>
            </a:r>
            <a:r>
              <a:rPr lang="nb-NO" sz="1200" dirty="0" err="1" smtClean="0">
                <a:latin typeface="Calibri" pitchFamily="34" charset="0"/>
              </a:rPr>
              <a:t>oslo</a:t>
            </a:r>
            <a:r>
              <a:rPr lang="nb-NO" sz="1200" dirty="0" smtClean="0">
                <a:latin typeface="Calibri" pitchFamily="34" charset="0"/>
              </a:rPr>
              <a:t>)</a:t>
            </a:r>
          </a:p>
          <a:p>
            <a:r>
              <a:rPr lang="nb-NO" sz="1200" dirty="0" smtClean="0">
                <a:latin typeface="Calibri" pitchFamily="34" charset="0"/>
              </a:rPr>
              <a:t>(75% av lokale org i </a:t>
            </a:r>
            <a:r>
              <a:rPr lang="nb-NO" sz="1200" dirty="0" err="1" smtClean="0">
                <a:latin typeface="Calibri" pitchFamily="34" charset="0"/>
              </a:rPr>
              <a:t>oslo</a:t>
            </a:r>
            <a:r>
              <a:rPr lang="nb-NO" sz="1200" dirty="0" smtClean="0">
                <a:latin typeface="Calibri" pitchFamily="34" charset="0"/>
              </a:rPr>
              <a:t>)</a:t>
            </a:r>
            <a:endParaRPr lang="nb-NO" dirty="0"/>
          </a:p>
        </p:txBody>
      </p:sp>
      <p:sp>
        <p:nvSpPr>
          <p:cNvPr id="4" name="Plassholder for lysbildenummer 3"/>
          <p:cNvSpPr>
            <a:spLocks noGrp="1"/>
          </p:cNvSpPr>
          <p:nvPr>
            <p:ph type="sldNum" sz="quarter" idx="10"/>
          </p:nvPr>
        </p:nvSpPr>
        <p:spPr/>
        <p:txBody>
          <a:bodyPr/>
          <a:lstStyle/>
          <a:p>
            <a:fld id="{759469D8-3C60-4C6A-AE14-6FF953FCE3F3}" type="slidenum">
              <a:rPr lang="nb-NO" smtClean="0"/>
              <a:pPr/>
              <a:t>16</a:t>
            </a:fld>
            <a:endParaRPr lang="nb-N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59469D8-3C60-4C6A-AE14-6FF953FCE3F3}" type="slidenum">
              <a:rPr lang="nb-NO" smtClean="0"/>
              <a:pPr/>
              <a:t>17</a:t>
            </a:fld>
            <a:endParaRPr lang="nb-NO"/>
          </a:p>
        </p:txBody>
      </p:sp>
    </p:spTree>
    <p:extLst>
      <p:ext uri="{BB962C8B-B14F-4D97-AF65-F5344CB8AC3E}">
        <p14:creationId xmlns:p14="http://schemas.microsoft.com/office/powerpoint/2010/main" val="821284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000" dirty="0" smtClean="0"/>
              <a:t>Ordførere, i stor grad.</a:t>
            </a:r>
          </a:p>
          <a:p>
            <a:endParaRPr lang="nb-NO" sz="1000" dirty="0" smtClean="0"/>
          </a:p>
          <a:p>
            <a:r>
              <a:rPr lang="nb-NO" sz="1000" dirty="0" smtClean="0"/>
              <a:t>Her ser vi andelen som oppgir</a:t>
            </a:r>
            <a:r>
              <a:rPr lang="nb-NO" sz="1000" baseline="0" dirty="0" smtClean="0"/>
              <a:t> at de i stor grad føler seg bundet av forskjellige typer innspill fra innbyggerne. Her ser vi at det ikke er så stor andel, rundt en av ti oppgir dette, og minst føler de seg bundet av det som kommer gjennom den mest brukte, og lovpålagte kanalen – høringer. </a:t>
            </a:r>
          </a:p>
          <a:p>
            <a:endParaRPr lang="nb-NO" sz="1000" baseline="0" dirty="0" smtClean="0"/>
          </a:p>
          <a:p>
            <a:r>
              <a:rPr lang="nb-NO" sz="1000" baseline="0" dirty="0" smtClean="0"/>
              <a:t>Til sammenlikning oppgir nesten 40 prosent at de føler seg bundet av fremforhandlede utbyggingsavtaler mellom utbyggere og planadministrasjonen som er skjedd i den saksforberedende fase. Selv om denne ikke er bindende før de selv vedtar den. </a:t>
            </a:r>
          </a:p>
          <a:p>
            <a:endParaRPr lang="nb-NO" sz="1000" baseline="0" dirty="0" smtClean="0"/>
          </a:p>
          <a:p>
            <a:r>
              <a:rPr lang="nb-NO" sz="1000" baseline="0" dirty="0" smtClean="0"/>
              <a:t>Men man kan også tolke denne figuren mer positivt. For den er også en indikasjon på at politikerne ikke føler sterkt på spenningen mellom det representative og direkte demokrati, ved at de ikke føler at innspill binder dem og reduserer deres </a:t>
            </a:r>
            <a:r>
              <a:rPr lang="nb-NO" sz="1000" baseline="0" dirty="0" err="1" smtClean="0"/>
              <a:t>handlingrom</a:t>
            </a:r>
            <a:r>
              <a:rPr lang="nb-NO" sz="1000" baseline="0" dirty="0" smtClean="0"/>
              <a:t>. </a:t>
            </a:r>
            <a:endParaRPr lang="nb-NO" sz="1000" dirty="0"/>
          </a:p>
        </p:txBody>
      </p:sp>
      <p:sp>
        <p:nvSpPr>
          <p:cNvPr id="4" name="Plassholder for lysbildenummer 3"/>
          <p:cNvSpPr>
            <a:spLocks noGrp="1"/>
          </p:cNvSpPr>
          <p:nvPr>
            <p:ph type="sldNum" sz="quarter" idx="10"/>
          </p:nvPr>
        </p:nvSpPr>
        <p:spPr/>
        <p:txBody>
          <a:bodyPr/>
          <a:lstStyle/>
          <a:p>
            <a:fld id="{759469D8-3C60-4C6A-AE14-6FF953FCE3F3}" type="slidenum">
              <a:rPr lang="nb-NO" smtClean="0"/>
              <a:pPr/>
              <a:t>18</a:t>
            </a:fld>
            <a:endParaRPr lang="nb-N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Survey gikk ut til 166 org,</a:t>
            </a:r>
            <a:r>
              <a:rPr lang="nb-NO" baseline="0" dirty="0" smtClean="0"/>
              <a:t> fikk 73 svar- rundt 40%. Smidt </a:t>
            </a:r>
          </a:p>
          <a:p>
            <a:endParaRPr lang="nb-NO" dirty="0" smtClean="0"/>
          </a:p>
          <a:p>
            <a:r>
              <a:rPr lang="nb-NO" dirty="0" smtClean="0"/>
              <a:t>I den</a:t>
            </a:r>
            <a:r>
              <a:rPr lang="nb-NO" baseline="0" dirty="0" smtClean="0"/>
              <a:t> nasjonale surveyen fra 2013 ser vi at det faktisk er noen få kommuner som har innført slike mer åpne oppstartsmøter i større </a:t>
            </a:r>
            <a:r>
              <a:rPr lang="nb-NO" baseline="0" dirty="0" err="1" smtClean="0"/>
              <a:t>detalsjreguleringer</a:t>
            </a:r>
            <a:r>
              <a:rPr lang="nb-NO" baseline="0" dirty="0" smtClean="0"/>
              <a:t>, hvor også naboer og lokale aktører inviteres. </a:t>
            </a:r>
            <a:endParaRPr lang="nb-NO" dirty="0"/>
          </a:p>
        </p:txBody>
      </p:sp>
      <p:sp>
        <p:nvSpPr>
          <p:cNvPr id="4" name="Plassholder for lysbildenummer 3"/>
          <p:cNvSpPr>
            <a:spLocks noGrp="1"/>
          </p:cNvSpPr>
          <p:nvPr>
            <p:ph type="sldNum" sz="quarter" idx="10"/>
          </p:nvPr>
        </p:nvSpPr>
        <p:spPr/>
        <p:txBody>
          <a:bodyPr/>
          <a:lstStyle/>
          <a:p>
            <a:fld id="{759469D8-3C60-4C6A-AE14-6FF953FCE3F3}" type="slidenum">
              <a:rPr lang="nb-NO" smtClean="0"/>
              <a:pPr/>
              <a:t>19</a:t>
            </a:fld>
            <a:endParaRPr lang="nb-N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NB</a:t>
            </a:r>
            <a:r>
              <a:rPr lang="nb-NO" baseline="0" dirty="0" smtClean="0"/>
              <a:t> – lav svarprosent for utbyggere – 12%.</a:t>
            </a:r>
            <a:endParaRPr lang="nb-NO" dirty="0"/>
          </a:p>
        </p:txBody>
      </p:sp>
      <p:sp>
        <p:nvSpPr>
          <p:cNvPr id="4" name="Plassholder for lysbildenummer 3"/>
          <p:cNvSpPr>
            <a:spLocks noGrp="1"/>
          </p:cNvSpPr>
          <p:nvPr>
            <p:ph type="sldNum" sz="quarter" idx="10"/>
          </p:nvPr>
        </p:nvSpPr>
        <p:spPr/>
        <p:txBody>
          <a:bodyPr/>
          <a:lstStyle/>
          <a:p>
            <a:fld id="{759469D8-3C60-4C6A-AE14-6FF953FCE3F3}" type="slidenum">
              <a:rPr lang="nb-NO" smtClean="0"/>
              <a:pPr/>
              <a:t>20</a:t>
            </a:fld>
            <a:endParaRPr lang="nb-N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nb-NO" sz="1000" dirty="0" smtClean="0">
                <a:latin typeface="+mj-lt"/>
              </a:rPr>
              <a:t>REGULERINGSPLANLEGGING: </a:t>
            </a:r>
          </a:p>
          <a:p>
            <a:pPr marL="0" marR="0" lvl="2" indent="0" algn="l" defTabSz="914400" rtl="0" eaLnBrk="1" fontAlgn="auto" latinLnBrk="0" hangingPunct="1">
              <a:lnSpc>
                <a:spcPct val="100000"/>
              </a:lnSpc>
              <a:spcBef>
                <a:spcPts val="0"/>
              </a:spcBef>
              <a:spcAft>
                <a:spcPts val="0"/>
              </a:spcAft>
              <a:buClrTx/>
              <a:buSzTx/>
              <a:buFontTx/>
              <a:buNone/>
              <a:tabLst/>
              <a:defRPr/>
            </a:pPr>
            <a:endParaRPr lang="nb-NO" sz="1000" dirty="0" smtClean="0">
              <a:latin typeface="+mj-lt"/>
            </a:endParaRPr>
          </a:p>
          <a:p>
            <a:pPr marL="0" marR="0" lvl="2" indent="0" algn="l" defTabSz="914400" rtl="0" eaLnBrk="1" fontAlgn="auto" latinLnBrk="0" hangingPunct="1">
              <a:lnSpc>
                <a:spcPct val="100000"/>
              </a:lnSpc>
              <a:spcBef>
                <a:spcPts val="0"/>
              </a:spcBef>
              <a:spcAft>
                <a:spcPts val="0"/>
              </a:spcAft>
              <a:buClrTx/>
              <a:buSzTx/>
              <a:buFont typeface="Arial" charset="0"/>
              <a:buChar char="•"/>
              <a:tabLst/>
              <a:defRPr/>
            </a:pPr>
            <a:r>
              <a:rPr lang="nb-NO" sz="1000" b="1" dirty="0" smtClean="0">
                <a:latin typeface="+mj-lt"/>
              </a:rPr>
              <a:t>Kommunen stiller krav til private forslagsstillere om tidlig medvirkning</a:t>
            </a:r>
          </a:p>
          <a:p>
            <a:pPr marL="0" marR="0" lvl="2" indent="0" algn="l" defTabSz="914400" rtl="0" eaLnBrk="1" fontAlgn="auto" latinLnBrk="0" hangingPunct="1">
              <a:lnSpc>
                <a:spcPct val="100000"/>
              </a:lnSpc>
              <a:spcBef>
                <a:spcPts val="0"/>
              </a:spcBef>
              <a:spcAft>
                <a:spcPts val="0"/>
              </a:spcAft>
              <a:buClrTx/>
              <a:buSzTx/>
              <a:buFont typeface="Arial" charset="0"/>
              <a:buChar char="•"/>
              <a:tabLst/>
              <a:defRPr/>
            </a:pPr>
            <a:r>
              <a:rPr lang="nb-NO" sz="1000" b="0" dirty="0" smtClean="0">
                <a:latin typeface="+mj-lt"/>
              </a:rPr>
              <a:t>NB</a:t>
            </a:r>
            <a:r>
              <a:rPr lang="nb-NO" sz="1000" b="0" baseline="0" dirty="0" smtClean="0">
                <a:latin typeface="+mj-lt"/>
              </a:rPr>
              <a:t> – mange er usikre på hva de kan kreve av en privat forslagstiller – kan de pålegge å arrangere omfattende plansmier for eksempel?</a:t>
            </a:r>
          </a:p>
          <a:p>
            <a:pPr marL="0" marR="0" lvl="2" indent="0" algn="l" defTabSz="914400" rtl="0" eaLnBrk="1" fontAlgn="auto" latinLnBrk="0" hangingPunct="1">
              <a:lnSpc>
                <a:spcPct val="100000"/>
              </a:lnSpc>
              <a:spcBef>
                <a:spcPts val="0"/>
              </a:spcBef>
              <a:spcAft>
                <a:spcPts val="0"/>
              </a:spcAft>
              <a:buClrTx/>
              <a:buSzTx/>
              <a:buFont typeface="Arial" charset="0"/>
              <a:buChar char="•"/>
              <a:tabLst/>
              <a:defRPr/>
            </a:pPr>
            <a:r>
              <a:rPr lang="nb-NO" sz="1000" b="0" baseline="0" dirty="0" err="1" smtClean="0">
                <a:latin typeface="+mj-lt"/>
              </a:rPr>
              <a:t>How-to-do-it</a:t>
            </a:r>
            <a:endParaRPr lang="nb-NO" sz="1000" b="0" baseline="0" dirty="0" smtClean="0">
              <a:latin typeface="+mj-lt"/>
            </a:endParaRPr>
          </a:p>
          <a:p>
            <a:pPr marL="0" marR="0" lvl="2" indent="0" algn="l" defTabSz="914400" rtl="0" eaLnBrk="1" fontAlgn="auto" latinLnBrk="0" hangingPunct="1">
              <a:lnSpc>
                <a:spcPct val="100000"/>
              </a:lnSpc>
              <a:spcBef>
                <a:spcPts val="0"/>
              </a:spcBef>
              <a:spcAft>
                <a:spcPts val="0"/>
              </a:spcAft>
              <a:buClrTx/>
              <a:buSzTx/>
              <a:buFont typeface="Arial" charset="0"/>
              <a:buChar char="•"/>
              <a:tabLst/>
              <a:defRPr/>
            </a:pPr>
            <a:r>
              <a:rPr lang="nb-NO" sz="1000" b="0" baseline="0" dirty="0" smtClean="0">
                <a:latin typeface="+mj-lt"/>
              </a:rPr>
              <a:t>Rapporterer om at de i ettertid ser at medvirkningsopplegget som blir presentert av konsulentene/forslagstiller ikke er så godt og omfattende som de blir lovet. Hvordan sikre dette?</a:t>
            </a:r>
            <a:endParaRPr lang="nb-NO" sz="1000" b="0" dirty="0" smtClean="0">
              <a:latin typeface="+mj-lt"/>
            </a:endParaRPr>
          </a:p>
          <a:p>
            <a:endParaRPr lang="nb-NO" sz="1000" dirty="0" smtClean="0">
              <a:latin typeface="+mj-lt"/>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nb-NO" sz="1000" dirty="0" smtClean="0">
                <a:latin typeface="+mj-lt"/>
              </a:rPr>
              <a:t>*</a:t>
            </a:r>
            <a:r>
              <a:rPr lang="nb-NO" sz="1000" b="1" dirty="0" smtClean="0">
                <a:latin typeface="+mj-lt"/>
              </a:rPr>
              <a:t> Å ha et mottaksapparat for medvirkningsinitiativ fra innbyggerne – ikke avvise</a:t>
            </a:r>
          </a:p>
          <a:p>
            <a:r>
              <a:rPr lang="nb-NO" sz="1000" dirty="0" smtClean="0">
                <a:latin typeface="+mj-lt"/>
              </a:rPr>
              <a:t>Vi</a:t>
            </a:r>
            <a:r>
              <a:rPr lang="nb-NO" sz="1000" baseline="0" dirty="0" smtClean="0">
                <a:latin typeface="+mj-lt"/>
              </a:rPr>
              <a:t> ser at det å avvise </a:t>
            </a:r>
            <a:r>
              <a:rPr lang="nb-NO" sz="1000" baseline="0" dirty="0" err="1" smtClean="0">
                <a:latin typeface="+mj-lt"/>
              </a:rPr>
              <a:t>grasrotsinitativ</a:t>
            </a:r>
            <a:r>
              <a:rPr lang="nb-NO" sz="1000" baseline="0" dirty="0" smtClean="0">
                <a:latin typeface="+mj-lt"/>
              </a:rPr>
              <a:t> kan ha en voldsomt negativ symboleffekt, og bidra til å svekke tilliten til at planprosessene er åpne og inkluderende, og dermed også tilliten til lokale planmyndigheter og politikere. Viktig for å være åpen for at slikt ektefølt engasjement kanaliseres inn, slik at det blir et del av grunnlaget politikerne bygger på. Politikere er uansett de som har siste ordet. Dere har jo et konkret eksempel her i </a:t>
            </a:r>
            <a:r>
              <a:rPr lang="nb-NO" sz="1000" baseline="0" dirty="0" err="1" smtClean="0">
                <a:latin typeface="+mj-lt"/>
              </a:rPr>
              <a:t>oslo</a:t>
            </a:r>
            <a:r>
              <a:rPr lang="nb-NO" sz="1000" baseline="0" dirty="0" smtClean="0">
                <a:latin typeface="+mj-lt"/>
              </a:rPr>
              <a:t> nå – med den innbyggerinitierte plansmien om Filipstad. </a:t>
            </a:r>
          </a:p>
          <a:p>
            <a:endParaRPr lang="nb-NO" sz="1000" baseline="0" dirty="0" smtClean="0">
              <a:latin typeface="+mj-lt"/>
            </a:endParaRPr>
          </a:p>
          <a:p>
            <a:r>
              <a:rPr lang="nb-NO" sz="1000" baseline="0" dirty="0" smtClean="0">
                <a:latin typeface="+mj-lt"/>
              </a:rPr>
              <a:t>Dette gjelder også innbyggerinitiativ – som vi i evalueringer finner at kommunene ønsker å avvise, og strekker bestemmelsene om avvisning litt for langt. </a:t>
            </a:r>
          </a:p>
          <a:p>
            <a:pPr marL="0" marR="0" lvl="2" indent="0" algn="l" defTabSz="914400" rtl="0" eaLnBrk="1" fontAlgn="auto" latinLnBrk="0" hangingPunct="1">
              <a:lnSpc>
                <a:spcPct val="100000"/>
              </a:lnSpc>
              <a:spcBef>
                <a:spcPts val="0"/>
              </a:spcBef>
              <a:spcAft>
                <a:spcPts val="0"/>
              </a:spcAft>
              <a:buClrTx/>
              <a:buSzTx/>
              <a:buFontTx/>
              <a:buNone/>
              <a:tabLst/>
              <a:defRPr/>
            </a:pPr>
            <a:endParaRPr lang="nb-NO" sz="1000" b="1" dirty="0" smtClean="0">
              <a:latin typeface="+mj-lt"/>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nb-NO" sz="1000" b="1" dirty="0" smtClean="0">
                <a:latin typeface="+mj-lt"/>
              </a:rPr>
              <a:t>* Holdningsendring: Se potensialet i innbyggernes engasjement og mobilisering  </a:t>
            </a:r>
            <a:br>
              <a:rPr lang="nb-NO" sz="1000" b="1" dirty="0" smtClean="0">
                <a:latin typeface="+mj-lt"/>
              </a:rPr>
            </a:br>
            <a:r>
              <a:rPr lang="nb-NO" sz="1000" b="0" dirty="0" smtClean="0">
                <a:latin typeface="+mj-lt"/>
              </a:rPr>
              <a:t>- for </a:t>
            </a:r>
            <a:r>
              <a:rPr lang="nb-NO" sz="1000" dirty="0" smtClean="0">
                <a:latin typeface="+mj-lt"/>
              </a:rPr>
              <a:t>bredere kunnskapsinnhenting, kvalitativt</a:t>
            </a:r>
            <a:r>
              <a:rPr lang="nb-NO" sz="1000" baseline="0" dirty="0" smtClean="0">
                <a:latin typeface="+mj-lt"/>
              </a:rPr>
              <a:t> bedre løsninger og planresultat, </a:t>
            </a:r>
            <a:r>
              <a:rPr lang="nb-NO" sz="1000" dirty="0" smtClean="0">
                <a:latin typeface="+mj-lt"/>
              </a:rPr>
              <a:t>effektiv planlegging og gjennomføring (hindre omkamper)</a:t>
            </a:r>
            <a:r>
              <a:rPr lang="nb-NO" sz="1000" baseline="0" dirty="0" smtClean="0">
                <a:latin typeface="+mj-lt"/>
              </a:rPr>
              <a:t> </a:t>
            </a:r>
            <a:r>
              <a:rPr lang="nb-NO" sz="1000" dirty="0" smtClean="0">
                <a:latin typeface="+mj-lt"/>
              </a:rPr>
              <a:t>og større oppslutning om resultatet og </a:t>
            </a:r>
            <a:r>
              <a:rPr lang="nb-NO" sz="1000" dirty="0" err="1" smtClean="0">
                <a:latin typeface="+mj-lt"/>
              </a:rPr>
              <a:t>legitimtieten</a:t>
            </a:r>
            <a:r>
              <a:rPr lang="nb-NO" sz="1000" dirty="0" smtClean="0">
                <a:latin typeface="+mj-lt"/>
              </a:rPr>
              <a:t> til prosessen</a:t>
            </a:r>
            <a:r>
              <a:rPr lang="nb-NO" sz="1000" baseline="0" dirty="0" smtClean="0">
                <a:latin typeface="+mj-lt"/>
              </a:rPr>
              <a:t> og kommunen som planmyndighet. De kommuner som er gode på dette – gjennomsyres av en slik holdning. Vi finner også utbyggere som trekker frem dette. Å trekke alle parter inn rundt bordet kan føre til større brak og åpen konflikt – men flere sier også at nettopp dette fører til større aksept av det som kommer ut. Selv om ikke alle parter er </a:t>
            </a:r>
            <a:r>
              <a:rPr lang="nb-NO" sz="1000" baseline="0" dirty="0" err="1" smtClean="0">
                <a:latin typeface="+mj-lt"/>
              </a:rPr>
              <a:t>hensyntatt</a:t>
            </a:r>
            <a:r>
              <a:rPr lang="nb-NO" sz="1000" baseline="0" dirty="0" smtClean="0">
                <a:latin typeface="+mj-lt"/>
              </a:rPr>
              <a:t> – så respekterer man resultatet fordi man har blitt akseptert og inkludert som meningsberettiget aktør. </a:t>
            </a:r>
            <a:endParaRPr lang="nb-NO" sz="1000" dirty="0">
              <a:latin typeface="+mj-lt"/>
            </a:endParaRPr>
          </a:p>
        </p:txBody>
      </p:sp>
      <p:sp>
        <p:nvSpPr>
          <p:cNvPr id="4" name="Plassholder for lysbildenummer 3"/>
          <p:cNvSpPr>
            <a:spLocks noGrp="1"/>
          </p:cNvSpPr>
          <p:nvPr>
            <p:ph type="sldNum" sz="quarter" idx="10"/>
          </p:nvPr>
        </p:nvSpPr>
        <p:spPr/>
        <p:txBody>
          <a:bodyPr/>
          <a:lstStyle/>
          <a:p>
            <a:fld id="{759469D8-3C60-4C6A-AE14-6FF953FCE3F3}" type="slidenum">
              <a:rPr lang="nb-NO" smtClean="0"/>
              <a:pPr/>
              <a:t>21</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1"/>
            <a:endParaRPr lang="nb-NO" sz="2000" dirty="0" smtClean="0">
              <a:latin typeface="Calibri" pitchFamily="34" charset="0"/>
            </a:endParaRPr>
          </a:p>
          <a:p>
            <a:endParaRPr lang="nb-NO" dirty="0"/>
          </a:p>
        </p:txBody>
      </p:sp>
      <p:sp>
        <p:nvSpPr>
          <p:cNvPr id="4" name="Plassholder for lysbildenummer 3"/>
          <p:cNvSpPr>
            <a:spLocks noGrp="1"/>
          </p:cNvSpPr>
          <p:nvPr>
            <p:ph type="sldNum" sz="quarter" idx="10"/>
          </p:nvPr>
        </p:nvSpPr>
        <p:spPr/>
        <p:txBody>
          <a:bodyPr/>
          <a:lstStyle/>
          <a:p>
            <a:fld id="{759469D8-3C60-4C6A-AE14-6FF953FCE3F3}" type="slidenum">
              <a:rPr lang="nb-NO" smtClean="0"/>
              <a:pPr/>
              <a:t>2</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r>
              <a:rPr lang="nb-NO" sz="2400" dirty="0" smtClean="0">
                <a:latin typeface="Calibri" pitchFamily="34" charset="0"/>
              </a:rPr>
              <a:t>DATAGRUNNLAG</a:t>
            </a:r>
          </a:p>
          <a:p>
            <a:endParaRPr lang="nb-NO" sz="2400" dirty="0" smtClean="0">
              <a:latin typeface="Calibri" pitchFamily="34" charset="0"/>
            </a:endParaRPr>
          </a:p>
          <a:p>
            <a:r>
              <a:rPr lang="nb-NO" sz="2400" dirty="0" smtClean="0">
                <a:latin typeface="Calibri" pitchFamily="34" charset="0"/>
              </a:rPr>
              <a:t>Spørreundersøkelser til alle kommuner  (2007+2013)</a:t>
            </a:r>
          </a:p>
          <a:p>
            <a:pPr lvl="1"/>
            <a:r>
              <a:rPr lang="nb-NO" sz="2000" dirty="0" smtClean="0">
                <a:latin typeface="Calibri" pitchFamily="34" charset="0"/>
              </a:rPr>
              <a:t>ordfører, lokalpolitikere i planutvalg</a:t>
            </a:r>
          </a:p>
          <a:p>
            <a:pPr lvl="1"/>
            <a:r>
              <a:rPr lang="nb-NO" sz="2000" dirty="0" smtClean="0">
                <a:latin typeface="Calibri" pitchFamily="34" charset="0"/>
              </a:rPr>
              <a:t>Planansvarlig (planleggere)</a:t>
            </a:r>
          </a:p>
          <a:p>
            <a:pPr lvl="1"/>
            <a:r>
              <a:rPr lang="nb-NO" sz="2000" dirty="0" smtClean="0">
                <a:latin typeface="Calibri" pitchFamily="34" charset="0"/>
              </a:rPr>
              <a:t>utbyggerbedrifter</a:t>
            </a:r>
          </a:p>
          <a:p>
            <a:pPr lvl="1"/>
            <a:r>
              <a:rPr lang="nb-NO" sz="2000" dirty="0" smtClean="0">
                <a:latin typeface="Calibri" pitchFamily="34" charset="0"/>
              </a:rPr>
              <a:t>lokale organisasjoner</a:t>
            </a:r>
          </a:p>
          <a:p>
            <a:r>
              <a:rPr lang="nb-NO" sz="2400" dirty="0" smtClean="0">
                <a:latin typeface="Calibri" pitchFamily="34" charset="0"/>
              </a:rPr>
              <a:t>Casekommuner</a:t>
            </a:r>
          </a:p>
          <a:p>
            <a:pPr lvl="1"/>
            <a:r>
              <a:rPr lang="nb-NO" sz="2000" dirty="0" smtClean="0">
                <a:latin typeface="Calibri" pitchFamily="34" charset="0"/>
              </a:rPr>
              <a:t>Oslo, Bergen, Trondheim, Ski og Sola (+ 18 andre)</a:t>
            </a:r>
          </a:p>
          <a:p>
            <a:pPr lvl="1"/>
            <a:r>
              <a:rPr lang="nb-NO" sz="2000" dirty="0" smtClean="0">
                <a:latin typeface="Calibri" pitchFamily="34" charset="0"/>
              </a:rPr>
              <a:t>Intervjuer med nøkkelaktører (politikere, planadministrasjon, utbyggere, lokale org)</a:t>
            </a:r>
          </a:p>
          <a:p>
            <a:pPr lvl="1"/>
            <a:r>
              <a:rPr lang="nb-NO" sz="2000" dirty="0" smtClean="0">
                <a:latin typeface="Calibri" pitchFamily="34" charset="0"/>
              </a:rPr>
              <a:t>Reguleringsplanstudie (alle planer i 2008 + 2011)</a:t>
            </a:r>
          </a:p>
          <a:p>
            <a:pPr lvl="1"/>
            <a:r>
              <a:rPr lang="nb-NO" sz="2000" dirty="0" smtClean="0">
                <a:latin typeface="Calibri" pitchFamily="34" charset="0"/>
              </a:rPr>
              <a:t>Undersøkelse til beboere i borettslag i utvalgte utbyggingsområder</a:t>
            </a:r>
          </a:p>
          <a:p>
            <a:endParaRPr lang="nb-NO" dirty="0"/>
          </a:p>
        </p:txBody>
      </p:sp>
      <p:sp>
        <p:nvSpPr>
          <p:cNvPr id="4" name="Plassholder for lysbildenummer 3"/>
          <p:cNvSpPr>
            <a:spLocks noGrp="1"/>
          </p:cNvSpPr>
          <p:nvPr>
            <p:ph type="sldNum" sz="quarter" idx="10"/>
          </p:nvPr>
        </p:nvSpPr>
        <p:spPr/>
        <p:txBody>
          <a:bodyPr/>
          <a:lstStyle/>
          <a:p>
            <a:fld id="{759469D8-3C60-4C6A-AE14-6FF953FCE3F3}" type="slidenum">
              <a:rPr lang="nb-NO" smtClean="0"/>
              <a:pPr/>
              <a:t>3</a:t>
            </a:fld>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457200" indent="-457200"/>
            <a:r>
              <a:rPr lang="nb-NO" sz="1000" b="1" dirty="0" smtClean="0">
                <a:latin typeface="Calibri" pitchFamily="34" charset="0"/>
              </a:rPr>
              <a:t>Ny  plan- og bygningslov i 2008: Indirekte deltakelse gjennom valg fremdeles viktigst</a:t>
            </a:r>
          </a:p>
          <a:p>
            <a:pPr marL="457200" indent="-457200"/>
            <a:endParaRPr lang="nb-NO" sz="1000" b="1" dirty="0" smtClean="0">
              <a:latin typeface="Calibri" pitchFamily="34" charset="0"/>
            </a:endParaRPr>
          </a:p>
          <a:p>
            <a:r>
              <a:rPr lang="nb-NO" sz="1000" b="1" dirty="0" smtClean="0">
                <a:latin typeface="Calibri" pitchFamily="34" charset="0"/>
              </a:rPr>
              <a:t>Krav om </a:t>
            </a:r>
            <a:r>
              <a:rPr lang="nb-NO" sz="1000" b="1" i="1" dirty="0" smtClean="0">
                <a:latin typeface="Calibri" pitchFamily="34" charset="0"/>
              </a:rPr>
              <a:t>direkte deltakelse  - altså medvirkning - </a:t>
            </a:r>
            <a:r>
              <a:rPr lang="nb-NO" sz="1000" b="1" dirty="0" smtClean="0">
                <a:latin typeface="Calibri" pitchFamily="34" charset="0"/>
              </a:rPr>
              <a:t>videreføres og </a:t>
            </a:r>
            <a:r>
              <a:rPr lang="nb-NO" sz="1000" b="1" u="sng" dirty="0" smtClean="0">
                <a:latin typeface="Calibri" pitchFamily="34" charset="0"/>
              </a:rPr>
              <a:t>styrkes</a:t>
            </a:r>
            <a:endParaRPr lang="nb-NO" sz="1000" b="1" dirty="0" smtClean="0">
              <a:latin typeface="Calibri" pitchFamily="34" charset="0"/>
            </a:endParaRPr>
          </a:p>
          <a:p>
            <a:pPr lvl="1">
              <a:buNone/>
            </a:pPr>
            <a:endParaRPr lang="nb-NO" sz="1000" dirty="0" smtClean="0">
              <a:latin typeface="Calibri" pitchFamily="34" charset="0"/>
            </a:endParaRPr>
          </a:p>
          <a:p>
            <a:pPr lvl="1">
              <a:buFont typeface="Arial" pitchFamily="34" charset="0"/>
              <a:buChar char="•"/>
            </a:pPr>
            <a:r>
              <a:rPr lang="nb-NO" sz="1000" dirty="0" smtClean="0">
                <a:latin typeface="Calibri" pitchFamily="34" charset="0"/>
              </a:rPr>
              <a:t>Inkludert i formålsparagrafen</a:t>
            </a:r>
          </a:p>
          <a:p>
            <a:pPr lvl="1">
              <a:buFont typeface="Arial" pitchFamily="34" charset="0"/>
              <a:buChar char="•"/>
            </a:pPr>
            <a:r>
              <a:rPr lang="nb-NO" sz="1000" dirty="0" smtClean="0">
                <a:latin typeface="Calibri" pitchFamily="34" charset="0"/>
              </a:rPr>
              <a:t>Fra </a:t>
            </a:r>
            <a:r>
              <a:rPr lang="nb-NO" sz="1000" dirty="0" err="1" smtClean="0">
                <a:latin typeface="Calibri" pitchFamily="34" charset="0"/>
              </a:rPr>
              <a:t>advocacy</a:t>
            </a:r>
            <a:r>
              <a:rPr lang="nb-NO" sz="1000" dirty="0" smtClean="0">
                <a:latin typeface="Calibri" pitchFamily="34" charset="0"/>
              </a:rPr>
              <a:t> til selvrepresentasjon</a:t>
            </a:r>
          </a:p>
          <a:p>
            <a:pPr lvl="1">
              <a:buFont typeface="Arial" pitchFamily="34" charset="0"/>
              <a:buChar char="•"/>
            </a:pPr>
            <a:r>
              <a:rPr lang="nb-NO" sz="1000" dirty="0" smtClean="0">
                <a:latin typeface="Calibri" pitchFamily="34" charset="0"/>
              </a:rPr>
              <a:t>Enhver som fremmer</a:t>
            </a:r>
            <a:r>
              <a:rPr lang="nb-NO" sz="1000" baseline="0" dirty="0" smtClean="0">
                <a:latin typeface="Calibri" pitchFamily="34" charset="0"/>
              </a:rPr>
              <a:t> planforslag, skal legge til rette for medvirkning (§ 5.2). (Altså tar man inn over seg realiteten og understreker at medvirkningskravet også gjelder private forslagstillere).</a:t>
            </a:r>
            <a:endParaRPr lang="nb-NO" sz="1000" dirty="0" smtClean="0">
              <a:latin typeface="Calibri" pitchFamily="34" charset="0"/>
            </a:endParaRPr>
          </a:p>
          <a:p>
            <a:pPr lvl="1">
              <a:buFont typeface="Arial" pitchFamily="34" charset="0"/>
              <a:buChar char="•"/>
            </a:pPr>
            <a:r>
              <a:rPr lang="nb-NO" sz="1000" dirty="0" smtClean="0">
                <a:latin typeface="Calibri" pitchFamily="34" charset="0"/>
              </a:rPr>
              <a:t>Kommunene skal påse at det skjer i planprosesser</a:t>
            </a:r>
            <a:r>
              <a:rPr lang="nb-NO" sz="1000" baseline="0" dirty="0" smtClean="0">
                <a:latin typeface="Calibri" pitchFamily="34" charset="0"/>
              </a:rPr>
              <a:t> som utføres av andre.</a:t>
            </a:r>
            <a:endParaRPr lang="nb-NO" sz="1000" dirty="0" smtClean="0">
              <a:latin typeface="Calibri" pitchFamily="34" charset="0"/>
            </a:endParaRPr>
          </a:p>
          <a:p>
            <a:pPr lvl="1">
              <a:buFont typeface="Arial" pitchFamily="34" charset="0"/>
              <a:buChar char="•"/>
            </a:pPr>
            <a:r>
              <a:rPr lang="nb-NO" sz="1000" dirty="0" smtClean="0">
                <a:latin typeface="Calibri" pitchFamily="34" charset="0"/>
              </a:rPr>
              <a:t>Kommunene har særlig ansvar for å tilrettelegge</a:t>
            </a:r>
            <a:r>
              <a:rPr lang="nb-NO" sz="1000" baseline="0" dirty="0" smtClean="0">
                <a:latin typeface="Calibri" pitchFamily="34" charset="0"/>
              </a:rPr>
              <a:t> – og for sikre aktiv medvirkning fra grupper som krever spesiell tilrettelegging.</a:t>
            </a:r>
            <a:r>
              <a:rPr lang="nb-NO" sz="1000" dirty="0" smtClean="0">
                <a:latin typeface="Calibri" pitchFamily="34" charset="0"/>
              </a:rPr>
              <a:t> </a:t>
            </a:r>
          </a:p>
          <a:p>
            <a:pPr lvl="1">
              <a:buFont typeface="Arial" pitchFamily="34" charset="0"/>
              <a:buChar char="•"/>
            </a:pPr>
            <a:r>
              <a:rPr lang="nb-NO" sz="1000" dirty="0" smtClean="0">
                <a:latin typeface="Calibri" pitchFamily="34" charset="0"/>
              </a:rPr>
              <a:t>Nye planinstrument – </a:t>
            </a:r>
            <a:r>
              <a:rPr lang="nb-NO" sz="1000" b="1" i="0" dirty="0" smtClean="0">
                <a:latin typeface="Calibri" pitchFamily="34" charset="0"/>
              </a:rPr>
              <a:t>planprogram – </a:t>
            </a:r>
            <a:r>
              <a:rPr lang="nb-NO" sz="1000" dirty="0" smtClean="0">
                <a:latin typeface="Calibri" pitchFamily="34" charset="0"/>
              </a:rPr>
              <a:t>for større planer, sikrer bevissthet om medvirkning</a:t>
            </a:r>
            <a:r>
              <a:rPr lang="nb-NO" sz="1000" baseline="0" dirty="0" smtClean="0">
                <a:latin typeface="Calibri" pitchFamily="34" charset="0"/>
              </a:rPr>
              <a:t> – i og med at medvirkningsopplegget skal beskrives, og innebærer i tillegg en høringsrunde tidlig i prosessen. Områderegulering er nytt – styringsinstrument for kommunen. </a:t>
            </a:r>
            <a:endParaRPr lang="nb-NO" sz="1000" dirty="0" smtClean="0">
              <a:latin typeface="Calibri" pitchFamily="34" charset="0"/>
            </a:endParaRPr>
          </a:p>
          <a:p>
            <a:pPr lvl="1">
              <a:buFont typeface="Arial" pitchFamily="34" charset="0"/>
              <a:buChar char="•"/>
            </a:pPr>
            <a:r>
              <a:rPr lang="nb-NO" sz="1000" dirty="0" smtClean="0">
                <a:latin typeface="Calibri" pitchFamily="34" charset="0"/>
              </a:rPr>
              <a:t>Nå</a:t>
            </a:r>
            <a:r>
              <a:rPr lang="nb-NO" sz="1000" baseline="0" dirty="0" smtClean="0">
                <a:latin typeface="Calibri" pitchFamily="34" charset="0"/>
              </a:rPr>
              <a:t> eksplisitt uttrykt at i</a:t>
            </a:r>
            <a:r>
              <a:rPr lang="nb-NO" sz="1000" dirty="0" smtClean="0">
                <a:latin typeface="Calibri" pitchFamily="34" charset="0"/>
              </a:rPr>
              <a:t>nnspill skal innarbeides og vurderingene som er gjort skal synliggjøres (begrunne hvorfor de </a:t>
            </a:r>
            <a:r>
              <a:rPr lang="nb-NO" sz="1000" dirty="0" err="1" smtClean="0">
                <a:latin typeface="Calibri" pitchFamily="34" charset="0"/>
              </a:rPr>
              <a:t>evt</a:t>
            </a:r>
            <a:r>
              <a:rPr lang="nb-NO" sz="1000" dirty="0" smtClean="0">
                <a:latin typeface="Calibri" pitchFamily="34" charset="0"/>
              </a:rPr>
              <a:t> ikke er ivaretatt)</a:t>
            </a:r>
          </a:p>
          <a:p>
            <a:pPr lvl="1">
              <a:buFont typeface="Arial" pitchFamily="34" charset="0"/>
              <a:buChar char="•"/>
            </a:pPr>
            <a:r>
              <a:rPr lang="nb-NO" sz="1000" dirty="0" smtClean="0">
                <a:latin typeface="Calibri" pitchFamily="34" charset="0"/>
              </a:rPr>
              <a:t>MEN relativt</a:t>
            </a:r>
            <a:r>
              <a:rPr lang="nb-NO" sz="1000" baseline="0" dirty="0" smtClean="0">
                <a:latin typeface="Calibri" pitchFamily="34" charset="0"/>
              </a:rPr>
              <a:t> få </a:t>
            </a:r>
            <a:r>
              <a:rPr lang="nb-NO" sz="1000" dirty="0" smtClean="0">
                <a:latin typeface="Calibri" pitchFamily="34" charset="0"/>
              </a:rPr>
              <a:t>obligatoriske krav</a:t>
            </a:r>
          </a:p>
          <a:p>
            <a:endParaRPr lang="nb-NO" sz="1000" dirty="0" smtClean="0">
              <a:latin typeface="Calibri" pitchFamily="34" charset="0"/>
            </a:endParaRPr>
          </a:p>
          <a:p>
            <a:r>
              <a:rPr lang="nb-NO" sz="1000" dirty="0" smtClean="0">
                <a:latin typeface="Calibri" pitchFamily="34" charset="0"/>
              </a:rPr>
              <a:t>(blant annet § 1.1, § 5) </a:t>
            </a:r>
          </a:p>
          <a:p>
            <a:pPr>
              <a:buNone/>
            </a:pPr>
            <a:endParaRPr lang="nb-NO" sz="1000" dirty="0" smtClean="0">
              <a:latin typeface="Calibri" pitchFamily="34" charset="0"/>
            </a:endParaRPr>
          </a:p>
          <a:p>
            <a:r>
              <a:rPr lang="nb-NO" sz="1000" dirty="0" smtClean="0">
                <a:latin typeface="Calibri" pitchFamily="34" charset="0"/>
              </a:rPr>
              <a:t>Innbyggerinitiativ (Kommuneloven § 39a)</a:t>
            </a:r>
          </a:p>
          <a:p>
            <a:pPr>
              <a:buNone/>
            </a:pPr>
            <a:endParaRPr lang="nb-NO" sz="1000" dirty="0" smtClean="0">
              <a:latin typeface="Calibri" pitchFamily="34" charset="0"/>
            </a:endParaRPr>
          </a:p>
          <a:p>
            <a:r>
              <a:rPr lang="nb-NO" sz="1000" dirty="0" err="1" smtClean="0">
                <a:latin typeface="Calibri" pitchFamily="34" charset="0"/>
              </a:rPr>
              <a:t>Eldreråd</a:t>
            </a:r>
            <a:r>
              <a:rPr lang="nb-NO" sz="1000" dirty="0" smtClean="0">
                <a:latin typeface="Calibri" pitchFamily="34" charset="0"/>
              </a:rPr>
              <a:t> (Eldrerådsloven,1991)</a:t>
            </a:r>
          </a:p>
          <a:p>
            <a:pPr>
              <a:buNone/>
            </a:pPr>
            <a:endParaRPr lang="nb-NO" sz="1000" dirty="0" smtClean="0">
              <a:latin typeface="Calibri" pitchFamily="34" charset="0"/>
            </a:endParaRPr>
          </a:p>
          <a:p>
            <a:r>
              <a:rPr lang="nb-NO" sz="1000" dirty="0" smtClean="0">
                <a:latin typeface="Calibri" pitchFamily="34" charset="0"/>
              </a:rPr>
              <a:t>Råd eller annen representasjonsordning for mennesker med nedsatt funksjonsevne (Lov, 2005)</a:t>
            </a:r>
          </a:p>
          <a:p>
            <a:endParaRPr lang="nb-NO" sz="1000" dirty="0"/>
          </a:p>
        </p:txBody>
      </p:sp>
      <p:sp>
        <p:nvSpPr>
          <p:cNvPr id="4" name="Plassholder for lysbildenummer 3"/>
          <p:cNvSpPr>
            <a:spLocks noGrp="1"/>
          </p:cNvSpPr>
          <p:nvPr>
            <p:ph type="sldNum" sz="quarter" idx="10"/>
          </p:nvPr>
        </p:nvSpPr>
        <p:spPr/>
        <p:txBody>
          <a:bodyPr/>
          <a:lstStyle/>
          <a:p>
            <a:fld id="{759469D8-3C60-4C6A-AE14-6FF953FCE3F3}" type="slidenum">
              <a:rPr lang="nb-NO" smtClean="0"/>
              <a:pPr/>
              <a:t>4</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Likevel ligger tyngden av lovkravene på de nederste</a:t>
            </a:r>
            <a:r>
              <a:rPr lang="nb-NO" baseline="0" dirty="0" smtClean="0"/>
              <a:t> delen av </a:t>
            </a:r>
            <a:r>
              <a:rPr lang="nb-NO" baseline="0" dirty="0" err="1" smtClean="0"/>
              <a:t>arnsteins</a:t>
            </a:r>
            <a:r>
              <a:rPr lang="nb-NO" baseline="0" dirty="0" smtClean="0"/>
              <a:t> deltakelsestrapp.</a:t>
            </a:r>
            <a:endParaRPr lang="nb-NO" dirty="0"/>
          </a:p>
        </p:txBody>
      </p:sp>
      <p:sp>
        <p:nvSpPr>
          <p:cNvPr id="4" name="Plassholder for lysbildenummer 3"/>
          <p:cNvSpPr>
            <a:spLocks noGrp="1"/>
          </p:cNvSpPr>
          <p:nvPr>
            <p:ph type="sldNum" sz="quarter" idx="10"/>
          </p:nvPr>
        </p:nvSpPr>
        <p:spPr/>
        <p:txBody>
          <a:bodyPr/>
          <a:lstStyle/>
          <a:p>
            <a:fld id="{759469D8-3C60-4C6A-AE14-6FF953FCE3F3}" type="slidenum">
              <a:rPr lang="nb-NO" smtClean="0"/>
              <a:pPr/>
              <a:t>6</a:t>
            </a:fld>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10000"/>
          </a:bodyPr>
          <a:lstStyle/>
          <a:p>
            <a:pPr>
              <a:buFont typeface="Arial" pitchFamily="34" charset="0"/>
              <a:buChar char="•"/>
            </a:pPr>
            <a:r>
              <a:rPr lang="nb-NO" sz="1000" b="1" dirty="0" smtClean="0">
                <a:latin typeface="Calibri" pitchFamily="34" charset="0"/>
              </a:rPr>
              <a:t>HVORFOR ER MEDVIRKNING VIKTIG I BYUTVIKLING?</a:t>
            </a:r>
          </a:p>
          <a:p>
            <a:pPr>
              <a:buFont typeface="Arial" pitchFamily="34" charset="0"/>
              <a:buNone/>
            </a:pPr>
            <a:r>
              <a:rPr lang="nb-NO" sz="1000" b="0" dirty="0" smtClean="0">
                <a:latin typeface="Calibri" pitchFamily="34" charset="0"/>
              </a:rPr>
              <a:t>Både</a:t>
            </a:r>
            <a:r>
              <a:rPr lang="nb-NO" sz="1000" b="0" baseline="0" dirty="0" smtClean="0">
                <a:latin typeface="Calibri" pitchFamily="34" charset="0"/>
              </a:rPr>
              <a:t> i litteraturen og i våre empiriske studier utkrystalliserer det seg tre hovedgrupper av argumenter. </a:t>
            </a:r>
            <a:endParaRPr lang="nb-NO" sz="1000" b="0" dirty="0" smtClean="0">
              <a:latin typeface="Calibri" pitchFamily="34" charset="0"/>
            </a:endParaRPr>
          </a:p>
          <a:p>
            <a:pPr>
              <a:buFont typeface="Arial" pitchFamily="34" charset="0"/>
              <a:buChar char="•"/>
            </a:pPr>
            <a:r>
              <a:rPr lang="nb-NO" sz="1000" b="1" dirty="0" smtClean="0">
                <a:latin typeface="Calibri" pitchFamily="34" charset="0"/>
              </a:rPr>
              <a:t>For det første</a:t>
            </a:r>
            <a:r>
              <a:rPr lang="nb-NO" sz="1000" b="1" baseline="0" dirty="0" smtClean="0">
                <a:latin typeface="Calibri" pitchFamily="34" charset="0"/>
              </a:rPr>
              <a:t> kan medvirkning føre til </a:t>
            </a:r>
            <a:r>
              <a:rPr lang="nb-NO" sz="1000" b="1" dirty="0" smtClean="0">
                <a:latin typeface="Calibri" pitchFamily="34" charset="0"/>
              </a:rPr>
              <a:t>BEDRE DEMOKRATI OG MER LEGITIM</a:t>
            </a:r>
            <a:r>
              <a:rPr lang="nb-NO" sz="1000" b="1" baseline="0" dirty="0" smtClean="0">
                <a:latin typeface="Calibri" pitchFamily="34" charset="0"/>
              </a:rPr>
              <a:t> B</a:t>
            </a:r>
            <a:r>
              <a:rPr lang="nb-NO" sz="1000" b="1" dirty="0" smtClean="0">
                <a:latin typeface="Calibri" pitchFamily="34" charset="0"/>
              </a:rPr>
              <a:t>YUTVIKLINGEN: </a:t>
            </a:r>
          </a:p>
          <a:p>
            <a:pPr lvl="1">
              <a:buFont typeface="Arial" pitchFamily="34" charset="0"/>
              <a:buChar char="•"/>
            </a:pPr>
            <a:r>
              <a:rPr lang="nb-NO" sz="1000" b="1" i="1" dirty="0" smtClean="0">
                <a:latin typeface="Calibri" pitchFamily="34" charset="0"/>
              </a:rPr>
              <a:t>Det</a:t>
            </a:r>
            <a:r>
              <a:rPr lang="nb-NO" sz="1000" b="1" i="1" baseline="0" dirty="0" smtClean="0">
                <a:latin typeface="Calibri" pitchFamily="34" charset="0"/>
              </a:rPr>
              <a:t> store spørsmålet i byplanlegging er jo; </a:t>
            </a:r>
            <a:r>
              <a:rPr lang="nb-NO" sz="1000" b="1" i="1" dirty="0" smtClean="0">
                <a:latin typeface="Calibri" pitchFamily="34" charset="0"/>
              </a:rPr>
              <a:t>Hvem er byen til for – og hvordan gjøre byen god og hensiktsmessig utformet for alle de grupper som tar i bruk byen? </a:t>
            </a:r>
            <a:r>
              <a:rPr lang="nb-NO" sz="1000" dirty="0" smtClean="0">
                <a:latin typeface="Calibri" pitchFamily="34" charset="0"/>
              </a:rPr>
              <a:t>Alle grupper som byen er til for bør derfor høres og ha mulighet til å være med å forme den (bor, arbeider, driver næring). Ikke bare grupper med kapital, utdanning, ressurser. Innebærer IKKE</a:t>
            </a:r>
            <a:r>
              <a:rPr lang="nb-NO" sz="1000" baseline="0" dirty="0" smtClean="0">
                <a:latin typeface="Calibri" pitchFamily="34" charset="0"/>
              </a:rPr>
              <a:t> at a</a:t>
            </a:r>
            <a:r>
              <a:rPr lang="nb-NO" sz="1000" dirty="0" smtClean="0">
                <a:latin typeface="Calibri" pitchFamily="34" charset="0"/>
              </a:rPr>
              <a:t>lle interesser skal </a:t>
            </a:r>
            <a:r>
              <a:rPr lang="nb-NO" sz="1000" baseline="0" dirty="0" err="1" smtClean="0">
                <a:latin typeface="Calibri" pitchFamily="34" charset="0"/>
              </a:rPr>
              <a:t>hensyntas</a:t>
            </a:r>
            <a:r>
              <a:rPr lang="nb-NO" sz="1000" baseline="0" dirty="0" smtClean="0">
                <a:latin typeface="Calibri" pitchFamily="34" charset="0"/>
              </a:rPr>
              <a:t>.</a:t>
            </a:r>
            <a:r>
              <a:rPr lang="nb-NO" sz="1000" dirty="0" smtClean="0">
                <a:latin typeface="Calibri" pitchFamily="34" charset="0"/>
              </a:rPr>
              <a:t> </a:t>
            </a:r>
          </a:p>
          <a:p>
            <a:pPr lvl="1">
              <a:buFont typeface="Arial" pitchFamily="34" charset="0"/>
              <a:buNone/>
            </a:pPr>
            <a:r>
              <a:rPr lang="nb-NO" sz="1000" dirty="0" smtClean="0">
                <a:latin typeface="Calibri" pitchFamily="34" charset="0"/>
              </a:rPr>
              <a:t>*</a:t>
            </a:r>
            <a:r>
              <a:rPr lang="nb-NO" sz="1000" baseline="0" dirty="0" smtClean="0">
                <a:latin typeface="Calibri" pitchFamily="34" charset="0"/>
              </a:rPr>
              <a:t> Begrunnelsen - ikke nødvendigvis å få til enighet – like viktig  er det i et demokratiperspektiv å </a:t>
            </a:r>
            <a:r>
              <a:rPr lang="nb-NO" sz="1000" dirty="0" smtClean="0">
                <a:latin typeface="Calibri" pitchFamily="34" charset="0"/>
              </a:rPr>
              <a:t>kanalisere motstridende interesser inn i det politiske </a:t>
            </a:r>
            <a:r>
              <a:rPr lang="nb-NO" sz="1000" dirty="0" err="1" smtClean="0">
                <a:latin typeface="Calibri" pitchFamily="34" charset="0"/>
              </a:rPr>
              <a:t>besl.systemet</a:t>
            </a:r>
            <a:r>
              <a:rPr lang="nb-NO" sz="1000" dirty="0" smtClean="0">
                <a:latin typeface="Calibri" pitchFamily="34" charset="0"/>
              </a:rPr>
              <a:t> – det er der avklaringen skal skje (</a:t>
            </a:r>
            <a:r>
              <a:rPr lang="nb-NO" sz="1000" dirty="0" err="1" smtClean="0">
                <a:latin typeface="Calibri" pitchFamily="34" charset="0"/>
              </a:rPr>
              <a:t>Mouffe</a:t>
            </a:r>
            <a:r>
              <a:rPr lang="nb-NO" sz="1000" dirty="0" smtClean="0">
                <a:latin typeface="Calibri" pitchFamily="34" charset="0"/>
              </a:rPr>
              <a:t>)</a:t>
            </a:r>
          </a:p>
          <a:p>
            <a:pPr lvl="1">
              <a:buFont typeface="Arial" pitchFamily="34" charset="0"/>
              <a:buChar char="•"/>
            </a:pPr>
            <a:r>
              <a:rPr lang="nb-NO" sz="1000" dirty="0" smtClean="0">
                <a:latin typeface="Calibri" pitchFamily="34" charset="0"/>
              </a:rPr>
              <a:t> Det</a:t>
            </a:r>
            <a:r>
              <a:rPr lang="nb-NO" sz="1000" baseline="0" dirty="0" smtClean="0">
                <a:latin typeface="Calibri" pitchFamily="34" charset="0"/>
              </a:rPr>
              <a:t> er en innebygd, potensiell spenning mellom det representative demokrati og medvirkning (direkte demokrati). Og man kan spørre seg – hvorfor kan ikke alt folkelig engasjement kanaliseres gjennom partikanalen? Ideelt sett vil man helst det ei et representativt system. Men realiteten er at det er svært få som er medlem i et politisk parti, og er med i den interne diskusjonen der. </a:t>
            </a:r>
            <a:r>
              <a:rPr lang="nb-NO" sz="1000" dirty="0" smtClean="0">
                <a:latin typeface="Calibri" pitchFamily="34" charset="0"/>
              </a:rPr>
              <a:t>Det er få konkrete byutviklingsprosjekt som er beskrevet i de</a:t>
            </a:r>
            <a:r>
              <a:rPr lang="nb-NO" sz="1000" baseline="0" dirty="0" smtClean="0">
                <a:latin typeface="Calibri" pitchFamily="34" charset="0"/>
              </a:rPr>
              <a:t> politiske partienes partiprogram – vi kan ikke si vår mening gjennom valg. Behovet for å ha følehornene ute og forsøke å fange hva innbyggerne </a:t>
            </a:r>
            <a:r>
              <a:rPr lang="nb-NO" sz="1000" baseline="0" dirty="0" err="1" smtClean="0">
                <a:latin typeface="Calibri" pitchFamily="34" charset="0"/>
              </a:rPr>
              <a:t>øsnker</a:t>
            </a:r>
            <a:r>
              <a:rPr lang="nb-NO" sz="1000" baseline="0" dirty="0" smtClean="0">
                <a:latin typeface="Calibri" pitchFamily="34" charset="0"/>
              </a:rPr>
              <a:t> og mener i bestemte saker er derfor sterkt hos mange politikere. Og </a:t>
            </a:r>
            <a:r>
              <a:rPr lang="nb-NO" sz="1000" baseline="0" dirty="0" err="1" smtClean="0">
                <a:latin typeface="Calibri" pitchFamily="34" charset="0"/>
              </a:rPr>
              <a:t>medvikrning</a:t>
            </a:r>
            <a:r>
              <a:rPr lang="nb-NO" sz="1000" baseline="0" dirty="0" smtClean="0">
                <a:latin typeface="Calibri" pitchFamily="34" charset="0"/>
              </a:rPr>
              <a:t> er en god måte å fange dette på. I studiene våre har vi vært spent på om politikerne føler på denne spenningen mellom representativt demokrati og </a:t>
            </a:r>
            <a:r>
              <a:rPr lang="nb-NO" sz="1000" baseline="0" dirty="0" err="1" smtClean="0">
                <a:latin typeface="Calibri" pitchFamily="34" charset="0"/>
              </a:rPr>
              <a:t>mevirkning</a:t>
            </a:r>
            <a:r>
              <a:rPr lang="nb-NO" sz="1000" baseline="0" dirty="0" smtClean="0">
                <a:latin typeface="Calibri" pitchFamily="34" charset="0"/>
              </a:rPr>
              <a:t>, og spurt om de opplever at handlingsrommet deres innskrenkes inn når man åpner for medvirkning. En slik oppfatning finner vi i svært liten grad. Tvert imot legger svært mange politikere vekt på at medvirkning bidrar til økt kommunikasjon og kanalisering av lokalsamfunnets syn inn til politikerne – og </a:t>
            </a:r>
            <a:r>
              <a:rPr lang="nb-NO" sz="1000" dirty="0" smtClean="0">
                <a:latin typeface="Calibri" pitchFamily="34" charset="0"/>
              </a:rPr>
              <a:t>hjelper politikerne til å bli mer </a:t>
            </a:r>
            <a:r>
              <a:rPr lang="nb-NO" sz="1000" dirty="0" err="1" smtClean="0">
                <a:latin typeface="Calibri" pitchFamily="34" charset="0"/>
              </a:rPr>
              <a:t>responsive</a:t>
            </a:r>
            <a:r>
              <a:rPr lang="nb-NO" sz="1000" dirty="0" smtClean="0">
                <a:latin typeface="Calibri" pitchFamily="34" charset="0"/>
              </a:rPr>
              <a:t> og mer informert om hva som rører seg</a:t>
            </a:r>
            <a:r>
              <a:rPr lang="nb-NO" sz="1000" baseline="0" dirty="0" smtClean="0">
                <a:latin typeface="Calibri" pitchFamily="34" charset="0"/>
              </a:rPr>
              <a:t> i befolkningen</a:t>
            </a:r>
            <a:r>
              <a:rPr lang="nb-NO" sz="1000" dirty="0" smtClean="0">
                <a:latin typeface="Calibri" pitchFamily="34" charset="0"/>
              </a:rPr>
              <a:t>. </a:t>
            </a:r>
            <a:r>
              <a:rPr lang="nb-NO" sz="1000" baseline="0" dirty="0" smtClean="0">
                <a:latin typeface="Calibri" pitchFamily="34" charset="0"/>
              </a:rPr>
              <a:t>Det er derfor et tungt argument for at direkte medvirkning også er viktig for å styrke tilliten til det representative politikere, representert ved dere politikere. Politikerne trenger å få input fra befolkningen også mellom valg.</a:t>
            </a:r>
            <a:endParaRPr lang="nb-NO" sz="1000" b="1" dirty="0" smtClean="0">
              <a:latin typeface="Calibri" pitchFamily="34" charset="0"/>
            </a:endParaRPr>
          </a:p>
          <a:p>
            <a:pPr lvl="0">
              <a:buFont typeface="Arial" pitchFamily="34" charset="0"/>
              <a:buNone/>
            </a:pPr>
            <a:r>
              <a:rPr lang="nb-NO" sz="1000" b="1" dirty="0" smtClean="0">
                <a:latin typeface="Calibri" pitchFamily="34" charset="0"/>
              </a:rPr>
              <a:t>BEDRE RESULTAT</a:t>
            </a:r>
          </a:p>
          <a:p>
            <a:pPr lvl="0">
              <a:buFont typeface="Arial" pitchFamily="34" charset="0"/>
              <a:buChar char="•"/>
            </a:pPr>
            <a:r>
              <a:rPr lang="nb-NO" sz="1000" b="1" dirty="0" smtClean="0">
                <a:latin typeface="Calibri" pitchFamily="34" charset="0"/>
              </a:rPr>
              <a:t>MER INFORMERTE BESLUTNINGER</a:t>
            </a:r>
          </a:p>
          <a:p>
            <a:pPr>
              <a:buFont typeface="Arial" pitchFamily="34" charset="0"/>
              <a:buChar char="•"/>
            </a:pPr>
            <a:r>
              <a:rPr lang="nb-NO" sz="1000" b="1" dirty="0" smtClean="0">
                <a:latin typeface="Calibri" pitchFamily="34" charset="0"/>
              </a:rPr>
              <a:t>RESULTATET BLIR BEDRE - mer hensiktsmessig byutvikling ut fra mange aktørers behov</a:t>
            </a:r>
          </a:p>
          <a:p>
            <a:pPr lvl="1">
              <a:buFont typeface="Arial" pitchFamily="34" charset="0"/>
              <a:buChar char="•"/>
            </a:pPr>
            <a:r>
              <a:rPr lang="nb-NO" sz="1000" dirty="0" smtClean="0">
                <a:latin typeface="Calibri" pitchFamily="34" charset="0"/>
              </a:rPr>
              <a:t>Gjenspeiler flere interesser, perspektiv og et større spekter av kunnskap</a:t>
            </a:r>
          </a:p>
          <a:p>
            <a:pPr lvl="1">
              <a:buFont typeface="Arial" pitchFamily="34" charset="0"/>
              <a:buChar char="•"/>
            </a:pPr>
            <a:r>
              <a:rPr lang="nb-NO" sz="1000" dirty="0" smtClean="0">
                <a:latin typeface="Calibri" pitchFamily="34" charset="0"/>
              </a:rPr>
              <a:t>Komme</a:t>
            </a:r>
            <a:r>
              <a:rPr lang="nb-NO" sz="1000" baseline="0" dirty="0" smtClean="0">
                <a:latin typeface="Calibri" pitchFamily="34" charset="0"/>
              </a:rPr>
              <a:t>r ofte opp k</a:t>
            </a:r>
            <a:r>
              <a:rPr lang="nb-NO" sz="1000" dirty="0" smtClean="0">
                <a:latin typeface="Calibri" pitchFamily="34" charset="0"/>
              </a:rPr>
              <a:t>onkrete</a:t>
            </a:r>
            <a:r>
              <a:rPr lang="nb-NO" sz="1000" baseline="0" dirty="0" smtClean="0">
                <a:latin typeface="Calibri" pitchFamily="34" charset="0"/>
              </a:rPr>
              <a:t> gode løsninger som planleggerne/utbyggere ikke hadde tenkt på. I mange av de casene vi har sett på er det særlig </a:t>
            </a:r>
            <a:r>
              <a:rPr lang="nb-NO" sz="1000" baseline="0" dirty="0" err="1" smtClean="0">
                <a:latin typeface="Calibri" pitchFamily="34" charset="0"/>
              </a:rPr>
              <a:t>bokvalitetsargumenter</a:t>
            </a:r>
            <a:r>
              <a:rPr lang="nb-NO" sz="1000" baseline="0" dirty="0" smtClean="0">
                <a:latin typeface="Calibri" pitchFamily="34" charset="0"/>
              </a:rPr>
              <a:t> og argumenter for mer og bedre </a:t>
            </a:r>
            <a:r>
              <a:rPr lang="nb-NO" sz="1000" baseline="0" dirty="0" err="1" smtClean="0">
                <a:latin typeface="Calibri" pitchFamily="34" charset="0"/>
              </a:rPr>
              <a:t>grønstruktur</a:t>
            </a:r>
            <a:r>
              <a:rPr lang="nb-NO" sz="1000" baseline="0" dirty="0" smtClean="0">
                <a:latin typeface="Calibri" pitchFamily="34" charset="0"/>
              </a:rPr>
              <a:t> som spilles inn av lokale aktører, og som i noen tilfeller tas til følge og fører til det mange utbyggingsprosjekter får bedre </a:t>
            </a:r>
            <a:r>
              <a:rPr lang="nb-NO" sz="1000" baseline="0" dirty="0" err="1" smtClean="0">
                <a:latin typeface="Calibri" pitchFamily="34" charset="0"/>
              </a:rPr>
              <a:t>bokvalitet</a:t>
            </a:r>
            <a:r>
              <a:rPr lang="nb-NO" sz="1000" baseline="0" dirty="0" smtClean="0">
                <a:latin typeface="Calibri" pitchFamily="34" charset="0"/>
              </a:rPr>
              <a:t>. Et annet eksempel er en områderegulering av et sentrumsområde i en mindre kommune, hvor kommunen arrangerte en plansmie med et bredt spekter av medvirkningstiltak. På spørsmål om de fikk noe konkret ut av det som styrket kvaliteten på planen ble det nevnt to ting av rådmannen som nå skulle legge frem revidert utkast: for det første hadde innbyggerne en helt annen oppfatning av hva som var sentrumsområde, enn det planområdet var. Planområdet burde altså utvides. For det andre ønsket innbyggerne at et kjøpesenter som var planlagt utenfor sentrum skulle legges midt i sentrum, for å trekke mer folk dit, noe som ikke var blitt tenkt på. Dette ble endret i planen som følge av innspillene.</a:t>
            </a:r>
            <a:endParaRPr lang="nb-NO" sz="1000" dirty="0" smtClean="0">
              <a:latin typeface="Calibri" pitchFamily="34" charset="0"/>
            </a:endParaRPr>
          </a:p>
          <a:p>
            <a:pPr lvl="1">
              <a:buFont typeface="Arial" pitchFamily="34" charset="0"/>
              <a:buNone/>
            </a:pPr>
            <a:endParaRPr lang="nb-NO" sz="1000" dirty="0" smtClean="0">
              <a:latin typeface="Calibri" pitchFamily="34" charset="0"/>
            </a:endParaRPr>
          </a:p>
          <a:p>
            <a:pPr lvl="0">
              <a:buFont typeface="Arial" pitchFamily="34" charset="0"/>
              <a:buChar char="•"/>
            </a:pPr>
            <a:r>
              <a:rPr lang="nb-NO" sz="1000" b="1" dirty="0" smtClean="0">
                <a:latin typeface="Calibri" pitchFamily="34" charset="0"/>
              </a:rPr>
              <a:t>MER EFFEKTIV BYUTVIKLING</a:t>
            </a:r>
          </a:p>
          <a:p>
            <a:pPr lvl="1">
              <a:buFont typeface="Arial" pitchFamily="34" charset="0"/>
              <a:buChar char="•"/>
            </a:pPr>
            <a:r>
              <a:rPr lang="nb-NO" sz="1000" dirty="0" smtClean="0">
                <a:latin typeface="Calibri" pitchFamily="34" charset="0"/>
              </a:rPr>
              <a:t>Lettere å gjennomføre</a:t>
            </a:r>
          </a:p>
          <a:p>
            <a:pPr lvl="1">
              <a:buFont typeface="Arial" pitchFamily="34" charset="0"/>
              <a:buChar char="•"/>
            </a:pPr>
            <a:r>
              <a:rPr lang="nb-NO" sz="1000" dirty="0" smtClean="0">
                <a:latin typeface="Calibri" pitchFamily="34" charset="0"/>
              </a:rPr>
              <a:t>Større aksept, færre</a:t>
            </a:r>
            <a:r>
              <a:rPr lang="nb-NO" sz="1000" baseline="0" dirty="0" smtClean="0">
                <a:latin typeface="Calibri" pitchFamily="34" charset="0"/>
              </a:rPr>
              <a:t> omkamper, klager og </a:t>
            </a:r>
            <a:r>
              <a:rPr lang="nb-NO" sz="1000" baseline="0" dirty="0" err="1" smtClean="0">
                <a:latin typeface="Calibri" pitchFamily="34" charset="0"/>
              </a:rPr>
              <a:t>rettsaker</a:t>
            </a:r>
            <a:r>
              <a:rPr lang="nb-NO" sz="1000" baseline="0" dirty="0" smtClean="0">
                <a:latin typeface="Calibri" pitchFamily="34" charset="0"/>
              </a:rPr>
              <a:t> – fordi man er blitt inkludert som en meningsberettiget aktør </a:t>
            </a:r>
          </a:p>
          <a:p>
            <a:pPr lvl="1">
              <a:buFont typeface="Arial" pitchFamily="34" charset="0"/>
              <a:buNone/>
            </a:pPr>
            <a:endParaRPr lang="nb-NO" sz="1000" baseline="0" dirty="0" smtClean="0">
              <a:latin typeface="Calibri" pitchFamily="34" charset="0"/>
            </a:endParaRPr>
          </a:p>
          <a:p>
            <a:pPr lvl="0">
              <a:buFont typeface="Arial" pitchFamily="34" charset="0"/>
              <a:buChar char="•"/>
            </a:pPr>
            <a:r>
              <a:rPr lang="nb-NO" sz="1000" b="1" baseline="0" dirty="0" smtClean="0">
                <a:latin typeface="Calibri" pitchFamily="34" charset="0"/>
              </a:rPr>
              <a:t>ØKER DET OFFENTLIGES SYSTEMKAPASITET</a:t>
            </a:r>
          </a:p>
          <a:p>
            <a:pPr lvl="1">
              <a:buFont typeface="Arial" pitchFamily="34" charset="0"/>
              <a:buChar char="•"/>
            </a:pPr>
            <a:r>
              <a:rPr lang="nb-NO" sz="1000" baseline="0" dirty="0" smtClean="0">
                <a:latin typeface="Calibri" pitchFamily="34" charset="0"/>
              </a:rPr>
              <a:t>Kanalisere inn og mobilisere lokal kunnskap, ressurser, kapital</a:t>
            </a:r>
          </a:p>
          <a:p>
            <a:pPr lvl="1">
              <a:buFont typeface="Arial" pitchFamily="34" charset="0"/>
              <a:buNone/>
            </a:pPr>
            <a:endParaRPr lang="nb-NO" sz="1000" baseline="0" dirty="0" smtClean="0">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nb-NO" sz="1000" b="1" dirty="0" smtClean="0">
                <a:latin typeface="Calibri" pitchFamily="34" charset="0"/>
              </a:rPr>
              <a:t>STYRKE</a:t>
            </a:r>
            <a:r>
              <a:rPr lang="nb-NO" sz="1000" b="1" baseline="0" dirty="0" smtClean="0">
                <a:latin typeface="Calibri" pitchFamily="34" charset="0"/>
              </a:rPr>
              <a:t> ENGASJEMENTET, TILLITEN OG F</a:t>
            </a:r>
            <a:r>
              <a:rPr lang="nb-NO" sz="1000" b="1" dirty="0" smtClean="0">
                <a:latin typeface="Calibri" pitchFamily="34" charset="0"/>
              </a:rPr>
              <a:t>ELLESSKAPET</a:t>
            </a:r>
          </a:p>
          <a:p>
            <a:pPr lvl="1">
              <a:buFont typeface="Arial" pitchFamily="34" charset="0"/>
              <a:buChar char="•"/>
            </a:pPr>
            <a:r>
              <a:rPr lang="nb-NO" sz="1000" dirty="0" smtClean="0">
                <a:latin typeface="Calibri" pitchFamily="34" charset="0"/>
              </a:rPr>
              <a:t>Større</a:t>
            </a:r>
            <a:r>
              <a:rPr lang="nb-NO" sz="1000" baseline="0" dirty="0" smtClean="0">
                <a:latin typeface="Calibri" pitchFamily="34" charset="0"/>
              </a:rPr>
              <a:t> eierskap til byen</a:t>
            </a:r>
          </a:p>
          <a:p>
            <a:pPr lvl="1">
              <a:buFont typeface="Arial" pitchFamily="34" charset="0"/>
              <a:buChar char="•"/>
            </a:pPr>
            <a:r>
              <a:rPr lang="nb-NO" sz="1000" baseline="0" dirty="0" smtClean="0">
                <a:latin typeface="Calibri" pitchFamily="34" charset="0"/>
              </a:rPr>
              <a:t>Et mer vitalt lokaldemokrati</a:t>
            </a:r>
          </a:p>
          <a:p>
            <a:pPr lvl="1">
              <a:buFont typeface="Arial" pitchFamily="34" charset="0"/>
              <a:buChar char="•"/>
            </a:pPr>
            <a:r>
              <a:rPr lang="nb-NO" sz="1000" baseline="0" dirty="0" smtClean="0">
                <a:latin typeface="Calibri" pitchFamily="34" charset="0"/>
              </a:rPr>
              <a:t>Et mer rettferdig samfunn – hvor alle grupper av innbyggerne høres, og </a:t>
            </a:r>
            <a:r>
              <a:rPr lang="nb-NO" sz="1000" baseline="0" dirty="0" err="1" smtClean="0">
                <a:latin typeface="Calibri" pitchFamily="34" charset="0"/>
              </a:rPr>
              <a:t>hensyntas</a:t>
            </a:r>
            <a:r>
              <a:rPr lang="nb-NO" sz="1000" baseline="0" dirty="0" smtClean="0">
                <a:latin typeface="Calibri" pitchFamily="34" charset="0"/>
              </a:rPr>
              <a:t> i byutvikling, ikke bare de </a:t>
            </a:r>
            <a:r>
              <a:rPr lang="nb-NO" sz="1000" baseline="0" dirty="0" err="1" smtClean="0">
                <a:latin typeface="Calibri" pitchFamily="34" charset="0"/>
              </a:rPr>
              <a:t>ressursterke</a:t>
            </a:r>
            <a:r>
              <a:rPr lang="nb-NO" sz="1000" baseline="0" dirty="0" smtClean="0">
                <a:latin typeface="Calibri" pitchFamily="34" charset="0"/>
              </a:rPr>
              <a:t> og engasjerte – også de marginaliserte og tause gruppene. Slik at for eksempel goder og byrder ved fortetting fordeles litt mer rettferdig . Det kan for eksempel være å </a:t>
            </a:r>
            <a:r>
              <a:rPr lang="nb-NO" sz="1000" baseline="0" dirty="0" err="1" smtClean="0">
                <a:latin typeface="Calibri" pitchFamily="34" charset="0"/>
              </a:rPr>
              <a:t>ttille</a:t>
            </a:r>
            <a:r>
              <a:rPr lang="nb-NO" sz="1000" baseline="0" dirty="0" smtClean="0">
                <a:latin typeface="Calibri" pitchFamily="34" charset="0"/>
              </a:rPr>
              <a:t> krav som sikre at de verst stilte faktisk får et visst nivå av </a:t>
            </a:r>
            <a:r>
              <a:rPr lang="nb-NO" sz="1000" baseline="0" dirty="0" err="1" smtClean="0">
                <a:latin typeface="Calibri" pitchFamily="34" charset="0"/>
              </a:rPr>
              <a:t>bokvalitet</a:t>
            </a:r>
            <a:r>
              <a:rPr lang="nb-NO" sz="1000" baseline="0" dirty="0" smtClean="0">
                <a:latin typeface="Calibri" pitchFamily="34" charset="0"/>
              </a:rPr>
              <a:t>. At ikke alle de små leilighetene ligger nederst i bygg uten sol og med kummeligere forhold, for eksempel</a:t>
            </a:r>
            <a:r>
              <a:rPr lang="nb-NO" sz="1800" baseline="0" dirty="0" smtClean="0">
                <a:latin typeface="Calibri" pitchFamily="34" charset="0"/>
              </a:rPr>
              <a:t>. </a:t>
            </a:r>
            <a:endParaRPr lang="nb-NO" sz="1800" dirty="0" smtClean="0">
              <a:latin typeface="Calibri" pitchFamily="34" charset="0"/>
            </a:endParaRPr>
          </a:p>
          <a:p>
            <a:pPr lvl="1">
              <a:buFont typeface="Arial" pitchFamily="34" charset="0"/>
              <a:buNone/>
            </a:pPr>
            <a:endParaRPr lang="nb-NO" sz="1800" dirty="0" smtClean="0">
              <a:latin typeface="Calibri" pitchFamily="34" charset="0"/>
            </a:endParaRP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759469D8-3C60-4C6A-AE14-6FF953FCE3F3}" type="slidenum">
              <a:rPr lang="nb-NO" smtClean="0"/>
              <a:pPr/>
              <a:t>7</a:t>
            </a:fld>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514350" indent="-514350">
              <a:buNone/>
            </a:pPr>
            <a:r>
              <a:rPr lang="nb-NO" sz="900" b="1" dirty="0" smtClean="0">
                <a:latin typeface="Calibri" pitchFamily="34" charset="0"/>
              </a:rPr>
              <a:t>Overordnet planlegging</a:t>
            </a:r>
          </a:p>
          <a:p>
            <a:pPr marL="514350" indent="-514350">
              <a:buNone/>
            </a:pPr>
            <a:r>
              <a:rPr lang="nb-NO" sz="900" b="0" dirty="0" smtClean="0">
                <a:latin typeface="Calibri" pitchFamily="34" charset="0"/>
              </a:rPr>
              <a:t>Deltakelse</a:t>
            </a:r>
            <a:r>
              <a:rPr lang="nb-NO" sz="900" b="0" baseline="0" dirty="0" smtClean="0">
                <a:latin typeface="Calibri" pitchFamily="34" charset="0"/>
              </a:rPr>
              <a:t> er primært tenkt å kanaliseres inn på </a:t>
            </a:r>
            <a:r>
              <a:rPr lang="nb-NO" sz="900" b="0" baseline="0" dirty="0" err="1" smtClean="0">
                <a:latin typeface="Calibri" pitchFamily="34" charset="0"/>
              </a:rPr>
              <a:t>overodnet</a:t>
            </a:r>
            <a:r>
              <a:rPr lang="nb-NO" sz="900" b="0" baseline="0" dirty="0" smtClean="0">
                <a:latin typeface="Calibri" pitchFamily="34" charset="0"/>
              </a:rPr>
              <a:t> plannivå, men der er det ikke så lett å engasjere innbyggere.</a:t>
            </a:r>
            <a:endParaRPr lang="nb-NO" sz="900" b="0" dirty="0" smtClean="0">
              <a:latin typeface="Calibri" pitchFamily="34" charset="0"/>
            </a:endParaRPr>
          </a:p>
          <a:p>
            <a:pPr marL="514350" indent="-514350"/>
            <a:r>
              <a:rPr lang="nb-NO" sz="900" b="1" dirty="0" smtClean="0">
                <a:latin typeface="Calibri" pitchFamily="34" charset="0"/>
              </a:rPr>
              <a:t>Kommunene rapporterer om at det er vanskelig å skape engasjement</a:t>
            </a:r>
            <a:r>
              <a:rPr lang="nb-NO" sz="900" b="1" baseline="0" dirty="0" smtClean="0">
                <a:latin typeface="Calibri" pitchFamily="34" charset="0"/>
              </a:rPr>
              <a:t>– </a:t>
            </a:r>
            <a:r>
              <a:rPr lang="nb-NO" sz="900" b="0" baseline="0" dirty="0" smtClean="0">
                <a:latin typeface="Calibri" pitchFamily="34" charset="0"/>
              </a:rPr>
              <a:t>kanskje fordi de tar for seg for mange temaer, og har en relativt abstrakt karakter for gjennomsnittsinnbyggeren. </a:t>
            </a:r>
          </a:p>
          <a:p>
            <a:pPr marL="514350" marR="0" indent="-514350" algn="l" defTabSz="914400" rtl="0" eaLnBrk="1" fontAlgn="auto" latinLnBrk="0" hangingPunct="1">
              <a:lnSpc>
                <a:spcPct val="100000"/>
              </a:lnSpc>
              <a:spcBef>
                <a:spcPts val="0"/>
              </a:spcBef>
              <a:spcAft>
                <a:spcPts val="0"/>
              </a:spcAft>
              <a:buClrTx/>
              <a:buSzTx/>
              <a:buFontTx/>
              <a:buNone/>
              <a:tabLst/>
              <a:defRPr/>
            </a:pPr>
            <a:r>
              <a:rPr lang="nb-NO" sz="900" b="1" dirty="0" smtClean="0">
                <a:latin typeface="Calibri" pitchFamily="34" charset="0"/>
              </a:rPr>
              <a:t>Folkemøter – </a:t>
            </a:r>
            <a:r>
              <a:rPr lang="nb-NO" sz="900" dirty="0" smtClean="0">
                <a:latin typeface="Calibri" pitchFamily="34" charset="0"/>
              </a:rPr>
              <a:t>Den vanligste måten å involvere</a:t>
            </a:r>
            <a:r>
              <a:rPr lang="nb-NO" sz="900" baseline="0" dirty="0" smtClean="0">
                <a:latin typeface="Calibri" pitchFamily="34" charset="0"/>
              </a:rPr>
              <a:t> folk i overordnede kommuneplanprosesser er ved å arrangere store åpne informasjonsmøter og folkemøter – i en eller annen form. Våre studier finner at dette ikke nødvendigvis er den mest hensiktsmessige måten å få til god medvirkning. Man klarer å mobilisere </a:t>
            </a:r>
            <a:r>
              <a:rPr lang="nb-NO" sz="900" baseline="0" dirty="0" err="1" smtClean="0">
                <a:latin typeface="Calibri" pitchFamily="34" charset="0"/>
              </a:rPr>
              <a:t>the</a:t>
            </a:r>
            <a:r>
              <a:rPr lang="nb-NO" sz="900" baseline="0" dirty="0" smtClean="0">
                <a:latin typeface="Calibri" pitchFamily="34" charset="0"/>
              </a:rPr>
              <a:t> </a:t>
            </a:r>
            <a:r>
              <a:rPr lang="nb-NO" sz="900" baseline="0" dirty="0" err="1" smtClean="0">
                <a:latin typeface="Calibri" pitchFamily="34" charset="0"/>
              </a:rPr>
              <a:t>usual</a:t>
            </a:r>
            <a:r>
              <a:rPr lang="nb-NO" sz="900" baseline="0" dirty="0" smtClean="0">
                <a:latin typeface="Calibri" pitchFamily="34" charset="0"/>
              </a:rPr>
              <a:t> </a:t>
            </a:r>
            <a:r>
              <a:rPr lang="nb-NO" sz="900" baseline="0" dirty="0" err="1" smtClean="0">
                <a:latin typeface="Calibri" pitchFamily="34" charset="0"/>
              </a:rPr>
              <a:t>suspects</a:t>
            </a:r>
            <a:r>
              <a:rPr lang="nb-NO" sz="900" baseline="0" dirty="0" smtClean="0">
                <a:latin typeface="Calibri" pitchFamily="34" charset="0"/>
              </a:rPr>
              <a:t>, ofte menn over 60 med over gjennomsnittlig utdanning, og interesse for planlegging. For de fleste andre er dette ganske </a:t>
            </a:r>
            <a:r>
              <a:rPr lang="nb-NO" sz="900" dirty="0" smtClean="0">
                <a:latin typeface="Calibri" pitchFamily="34" charset="0"/>
              </a:rPr>
              <a:t>fremmedgjørende arenaer – og</a:t>
            </a:r>
            <a:r>
              <a:rPr lang="nb-NO" sz="900" baseline="0" dirty="0" smtClean="0">
                <a:latin typeface="Calibri" pitchFamily="34" charset="0"/>
              </a:rPr>
              <a:t> det krever litt å snakke i slike store forsamlinger. Ofte blir det en litt aggressiv tone i slike møter.</a:t>
            </a:r>
            <a:endParaRPr lang="nb-NO" sz="900" dirty="0" smtClean="0">
              <a:latin typeface="Calibri" pitchFamily="34" charset="0"/>
            </a:endParaRPr>
          </a:p>
          <a:p>
            <a:pPr marL="514350" indent="-514350"/>
            <a:r>
              <a:rPr lang="nb-NO" sz="900" b="1" dirty="0" smtClean="0">
                <a:latin typeface="Calibri" pitchFamily="34" charset="0"/>
              </a:rPr>
              <a:t>I tillegg rapporterer mange</a:t>
            </a:r>
            <a:r>
              <a:rPr lang="nb-NO" sz="900" b="1" baseline="0" dirty="0" smtClean="0">
                <a:latin typeface="Calibri" pitchFamily="34" charset="0"/>
              </a:rPr>
              <a:t> lokale organisasjoner om en m</a:t>
            </a:r>
            <a:r>
              <a:rPr lang="nb-NO" sz="900" b="1" dirty="0" smtClean="0">
                <a:latin typeface="Calibri" pitchFamily="34" charset="0"/>
              </a:rPr>
              <a:t>anglende ”</a:t>
            </a:r>
            <a:r>
              <a:rPr lang="nb-NO" sz="900" b="1" dirty="0" err="1" smtClean="0">
                <a:latin typeface="Calibri" pitchFamily="34" charset="0"/>
              </a:rPr>
              <a:t>spor-sak</a:t>
            </a:r>
            <a:r>
              <a:rPr lang="nb-NO" sz="900" b="1" dirty="0" smtClean="0">
                <a:latin typeface="Calibri" pitchFamily="34" charset="0"/>
              </a:rPr>
              <a:t>” og ”</a:t>
            </a:r>
            <a:r>
              <a:rPr lang="nb-NO" sz="900" b="1" dirty="0" err="1" smtClean="0">
                <a:latin typeface="Calibri" pitchFamily="34" charset="0"/>
              </a:rPr>
              <a:t>spor-innspill</a:t>
            </a:r>
            <a:r>
              <a:rPr lang="nb-NO" sz="900" b="1" dirty="0" smtClean="0">
                <a:latin typeface="Calibri" pitchFamily="34" charset="0"/>
              </a:rPr>
              <a:t>” rutiner. </a:t>
            </a:r>
            <a:r>
              <a:rPr lang="nb-NO" sz="900" b="0" dirty="0" smtClean="0">
                <a:latin typeface="Calibri" pitchFamily="34" charset="0"/>
              </a:rPr>
              <a:t>Det er vanskelig å vite når en planprosess</a:t>
            </a:r>
            <a:r>
              <a:rPr lang="nb-NO" sz="900" b="0" baseline="0" dirty="0" smtClean="0">
                <a:latin typeface="Calibri" pitchFamily="34" charset="0"/>
              </a:rPr>
              <a:t> kommer opp, og når i prosessen de får lov til å bidra. De </a:t>
            </a:r>
            <a:r>
              <a:rPr lang="nb-NO" sz="900" b="0" baseline="0" dirty="0" err="1" smtClean="0">
                <a:latin typeface="Calibri" pitchFamily="34" charset="0"/>
              </a:rPr>
              <a:t>øsnker</a:t>
            </a:r>
            <a:r>
              <a:rPr lang="nb-NO" sz="900" b="0" baseline="0" dirty="0" smtClean="0">
                <a:latin typeface="Calibri" pitchFamily="34" charset="0"/>
              </a:rPr>
              <a:t> slik sett en ”</a:t>
            </a:r>
            <a:r>
              <a:rPr lang="nb-NO" sz="900" b="0" baseline="0" dirty="0" err="1" smtClean="0">
                <a:latin typeface="Calibri" pitchFamily="34" charset="0"/>
              </a:rPr>
              <a:t>spor-sak</a:t>
            </a:r>
            <a:r>
              <a:rPr lang="nb-NO" sz="900" b="0" baseline="0" dirty="0" smtClean="0">
                <a:latin typeface="Calibri" pitchFamily="34" charset="0"/>
              </a:rPr>
              <a:t>” funksjon, hvor man tydelig ser på en tidslinje hvor planprosessen står, og når det åpnes for dem å bidra. Når de har bidratt – så opplever mange i</a:t>
            </a:r>
            <a:r>
              <a:rPr lang="nb-NO" sz="900" b="0" dirty="0" smtClean="0">
                <a:latin typeface="Calibri" pitchFamily="34" charset="0"/>
              </a:rPr>
              <a:t>nnbyggerne og organiserte lokale</a:t>
            </a:r>
            <a:r>
              <a:rPr lang="nb-NO" sz="900" b="0" baseline="0" dirty="0" smtClean="0">
                <a:latin typeface="Calibri" pitchFamily="34" charset="0"/>
              </a:rPr>
              <a:t> interesser at innspillene forsvinner inn i et sort hull – og at det kan ta år før planen kommer, og når den kommer er det ikke lett å se hvor deres innspill eventuelt har fått effekt. </a:t>
            </a:r>
            <a:r>
              <a:rPr lang="nb-NO" sz="900" b="0" dirty="0" smtClean="0">
                <a:latin typeface="Calibri" pitchFamily="34" charset="0"/>
              </a:rPr>
              <a:t>Selv om innspill nå skal omtales i saksdokumentene</a:t>
            </a:r>
            <a:r>
              <a:rPr lang="nb-NO" sz="900" b="0" baseline="0" dirty="0" smtClean="0">
                <a:latin typeface="Calibri" pitchFamily="34" charset="0"/>
              </a:rPr>
              <a:t> er det ikke lett å spore det i endelig versjon av planen – som er godt knadd sammen. En spor innspill – funksjon – </a:t>
            </a:r>
            <a:r>
              <a:rPr lang="nb-NO" sz="900" b="0" baseline="0" dirty="0" err="1" smtClean="0">
                <a:latin typeface="Calibri" pitchFamily="34" charset="0"/>
              </a:rPr>
              <a:t>ala</a:t>
            </a:r>
            <a:r>
              <a:rPr lang="nb-NO" sz="900" b="0" baseline="0" dirty="0" smtClean="0">
                <a:latin typeface="Calibri" pitchFamily="34" charset="0"/>
              </a:rPr>
              <a:t> postens </a:t>
            </a:r>
            <a:r>
              <a:rPr lang="nb-NO" sz="900" b="0" baseline="0" dirty="0" err="1" smtClean="0">
                <a:latin typeface="Calibri" pitchFamily="34" charset="0"/>
              </a:rPr>
              <a:t>spor-pakke</a:t>
            </a:r>
            <a:r>
              <a:rPr lang="nb-NO" sz="900" b="0" baseline="0" dirty="0" smtClean="0">
                <a:latin typeface="Calibri" pitchFamily="34" charset="0"/>
              </a:rPr>
              <a:t>, er tatt i bruk av noen kommuner. Her kan man logge inn og følge innspillet gjennom </a:t>
            </a:r>
            <a:r>
              <a:rPr lang="nb-NO" sz="900" b="0" baseline="0" dirty="0" err="1" smtClean="0">
                <a:latin typeface="Calibri" pitchFamily="34" charset="0"/>
              </a:rPr>
              <a:t>adm</a:t>
            </a:r>
            <a:r>
              <a:rPr lang="nb-NO" sz="900" b="0" baseline="0" dirty="0" smtClean="0">
                <a:latin typeface="Calibri" pitchFamily="34" charset="0"/>
              </a:rPr>
              <a:t> behandling og politisk behandling og veiledes i hvor man kan </a:t>
            </a:r>
            <a:r>
              <a:rPr lang="nb-NO" sz="900" b="0" baseline="0" dirty="0" err="1" smtClean="0">
                <a:latin typeface="Calibri" pitchFamily="34" charset="0"/>
              </a:rPr>
              <a:t>gjnfinne</a:t>
            </a:r>
            <a:r>
              <a:rPr lang="nb-NO" sz="900" b="0" baseline="0" dirty="0" smtClean="0">
                <a:latin typeface="Calibri" pitchFamily="34" charset="0"/>
              </a:rPr>
              <a:t> det i saksdokumentet. </a:t>
            </a:r>
            <a:endParaRPr lang="nb-NO" sz="900" b="0" dirty="0" smtClean="0">
              <a:latin typeface="Calibri" pitchFamily="34" charset="0"/>
            </a:endParaRPr>
          </a:p>
          <a:p>
            <a:pPr marL="514350" indent="-514350">
              <a:buNone/>
            </a:pPr>
            <a:endParaRPr lang="nb-NO" sz="900" b="1" dirty="0" smtClean="0">
              <a:latin typeface="Calibri" pitchFamily="34" charset="0"/>
            </a:endParaRPr>
          </a:p>
        </p:txBody>
      </p:sp>
      <p:sp>
        <p:nvSpPr>
          <p:cNvPr id="4" name="Plassholder for lysbildenummer 3"/>
          <p:cNvSpPr>
            <a:spLocks noGrp="1"/>
          </p:cNvSpPr>
          <p:nvPr>
            <p:ph type="sldNum" sz="quarter" idx="10"/>
          </p:nvPr>
        </p:nvSpPr>
        <p:spPr/>
        <p:txBody>
          <a:bodyPr/>
          <a:lstStyle/>
          <a:p>
            <a:fld id="{759469D8-3C60-4C6A-AE14-6FF953FCE3F3}" type="slidenum">
              <a:rPr lang="nb-NO" smtClean="0"/>
              <a:pPr/>
              <a:t>9</a:t>
            </a:fld>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000" dirty="0" smtClean="0">
                <a:latin typeface="+mn-lt"/>
              </a:rPr>
              <a:t>Hva</a:t>
            </a:r>
            <a:r>
              <a:rPr lang="nb-NO" sz="1000" baseline="0" dirty="0" smtClean="0">
                <a:latin typeface="+mn-lt"/>
              </a:rPr>
              <a:t> kan vi lære av d</a:t>
            </a:r>
            <a:r>
              <a:rPr lang="nb-NO" sz="1000" dirty="0" smtClean="0">
                <a:latin typeface="+mn-lt"/>
              </a:rPr>
              <a:t>e kommunene som er gode på dette? For vi finner dem også i studiene våre! Og mange gode eksempler. </a:t>
            </a:r>
          </a:p>
          <a:p>
            <a:endParaRPr lang="nb-NO" sz="1000" dirty="0" smtClean="0">
              <a:latin typeface="+mn-lt"/>
            </a:endParaRPr>
          </a:p>
          <a:p>
            <a:pPr lvl="1"/>
            <a:r>
              <a:rPr lang="nb-NO" sz="1000" dirty="0" smtClean="0">
                <a:latin typeface="+mn-lt"/>
              </a:rPr>
              <a:t>Metode: </a:t>
            </a:r>
          </a:p>
          <a:p>
            <a:pPr lvl="3"/>
            <a:r>
              <a:rPr lang="nb-NO" sz="1000" dirty="0" smtClean="0">
                <a:latin typeface="+mn-lt"/>
              </a:rPr>
              <a:t>Bredspektret meny av medvirkningstiltak – med både spissede tiltak og brede arenaer – for å fange</a:t>
            </a:r>
            <a:r>
              <a:rPr lang="nb-NO" sz="1000" baseline="0" dirty="0" smtClean="0">
                <a:latin typeface="+mn-lt"/>
              </a:rPr>
              <a:t> også andre enn </a:t>
            </a:r>
            <a:r>
              <a:rPr lang="nb-NO" sz="1000" baseline="0" dirty="0" err="1" smtClean="0">
                <a:latin typeface="+mn-lt"/>
              </a:rPr>
              <a:t>the</a:t>
            </a:r>
            <a:r>
              <a:rPr lang="nb-NO" sz="1000" baseline="0" dirty="0" smtClean="0">
                <a:latin typeface="+mn-lt"/>
              </a:rPr>
              <a:t> </a:t>
            </a:r>
            <a:r>
              <a:rPr lang="nb-NO" sz="1000" baseline="0" dirty="0" err="1" smtClean="0">
                <a:latin typeface="+mn-lt"/>
              </a:rPr>
              <a:t>usual</a:t>
            </a:r>
            <a:r>
              <a:rPr lang="nb-NO" sz="1000" baseline="0" dirty="0" smtClean="0">
                <a:latin typeface="+mn-lt"/>
              </a:rPr>
              <a:t> </a:t>
            </a:r>
            <a:r>
              <a:rPr lang="nb-NO" sz="1000" baseline="0" dirty="0" err="1" smtClean="0">
                <a:latin typeface="+mn-lt"/>
              </a:rPr>
              <a:t>suspects</a:t>
            </a:r>
            <a:r>
              <a:rPr lang="nb-NO" sz="1000" baseline="0" dirty="0" smtClean="0">
                <a:latin typeface="+mn-lt"/>
              </a:rPr>
              <a:t>. </a:t>
            </a:r>
            <a:endParaRPr lang="nb-NO" sz="1000" dirty="0" smtClean="0">
              <a:latin typeface="+mn-lt"/>
            </a:endParaRPr>
          </a:p>
          <a:p>
            <a:pPr lvl="3"/>
            <a:r>
              <a:rPr lang="nb-NO" sz="1000" dirty="0" smtClean="0">
                <a:latin typeface="+mn-lt"/>
              </a:rPr>
              <a:t>Møte folk der de er</a:t>
            </a:r>
          </a:p>
          <a:p>
            <a:pPr lvl="3"/>
            <a:r>
              <a:rPr lang="nb-NO" sz="1000" dirty="0" smtClean="0">
                <a:latin typeface="+mn-lt"/>
              </a:rPr>
              <a:t>Konkrete saker – tydelige konsekvenser</a:t>
            </a:r>
          </a:p>
          <a:p>
            <a:pPr lvl="1"/>
            <a:r>
              <a:rPr lang="nb-NO" sz="1000" dirty="0" smtClean="0">
                <a:latin typeface="+mn-lt"/>
              </a:rPr>
              <a:t>Organisering: </a:t>
            </a:r>
          </a:p>
          <a:p>
            <a:pPr lvl="3"/>
            <a:r>
              <a:rPr lang="nb-NO" sz="1000" b="1" dirty="0" smtClean="0">
                <a:latin typeface="+mn-lt"/>
              </a:rPr>
              <a:t>Demokratikoordinator i kommunen </a:t>
            </a:r>
            <a:r>
              <a:rPr lang="nb-NO" sz="1000" dirty="0" smtClean="0">
                <a:latin typeface="+mn-lt"/>
              </a:rPr>
              <a:t>– vanlig i </a:t>
            </a:r>
            <a:r>
              <a:rPr lang="nb-NO" sz="1000" dirty="0" err="1" smtClean="0">
                <a:latin typeface="+mn-lt"/>
              </a:rPr>
              <a:t>sverige</a:t>
            </a:r>
            <a:r>
              <a:rPr lang="nb-NO" sz="1000" dirty="0" smtClean="0">
                <a:latin typeface="+mn-lt"/>
              </a:rPr>
              <a:t>. I </a:t>
            </a:r>
            <a:r>
              <a:rPr lang="nb-NO" sz="1000" dirty="0" err="1" smtClean="0">
                <a:latin typeface="+mn-lt"/>
              </a:rPr>
              <a:t>norge</a:t>
            </a:r>
            <a:r>
              <a:rPr lang="nb-NO" sz="1000" dirty="0" smtClean="0">
                <a:latin typeface="+mn-lt"/>
              </a:rPr>
              <a:t> finnes det også kommuner som har det. I </a:t>
            </a:r>
            <a:r>
              <a:rPr lang="nb-NO" sz="1000" dirty="0" err="1" smtClean="0">
                <a:latin typeface="+mn-lt"/>
              </a:rPr>
              <a:t>fredrikstad</a:t>
            </a:r>
            <a:r>
              <a:rPr lang="nb-NO" sz="1000" dirty="0" smtClean="0">
                <a:latin typeface="+mn-lt"/>
              </a:rPr>
              <a:t> har de tre, en demokratikoordinator,</a:t>
            </a:r>
            <a:r>
              <a:rPr lang="nb-NO" sz="1000" baseline="0" dirty="0" smtClean="0">
                <a:latin typeface="+mn-lt"/>
              </a:rPr>
              <a:t> og to som er ansvarlige for systematisk kontakt med etablerte arenaer som samler sivilsamfunnet i forskjellige </a:t>
            </a:r>
            <a:r>
              <a:rPr lang="nb-NO" sz="1000" baseline="0" dirty="0" err="1" smtClean="0">
                <a:latin typeface="+mn-lt"/>
              </a:rPr>
              <a:t>gegrafiske</a:t>
            </a:r>
            <a:r>
              <a:rPr lang="nb-NO" sz="1000" baseline="0" dirty="0" smtClean="0">
                <a:latin typeface="+mn-lt"/>
              </a:rPr>
              <a:t> områder i byen. Fører til bevisstgjøring i </a:t>
            </a:r>
            <a:r>
              <a:rPr lang="nb-NO" sz="1000" baseline="0" dirty="0" err="1" smtClean="0">
                <a:latin typeface="+mn-lt"/>
              </a:rPr>
              <a:t>organsiasjonen</a:t>
            </a:r>
            <a:r>
              <a:rPr lang="nb-NO" sz="1000" baseline="0" dirty="0" smtClean="0">
                <a:latin typeface="+mn-lt"/>
              </a:rPr>
              <a:t> og en kontinuerlig oppmerksomhet på temaet i kommunens arbeid.</a:t>
            </a:r>
            <a:endParaRPr lang="nb-NO" sz="1000" dirty="0" smtClean="0">
              <a:latin typeface="+mn-lt"/>
            </a:endParaRPr>
          </a:p>
          <a:p>
            <a:pPr lvl="3"/>
            <a:r>
              <a:rPr lang="nb-NO" sz="1000" b="1" dirty="0" smtClean="0">
                <a:latin typeface="+mn-lt"/>
              </a:rPr>
              <a:t>Det å etablere koordineringsarenaer i sivilsamfunnet </a:t>
            </a:r>
            <a:r>
              <a:rPr lang="nb-NO" sz="1000" dirty="0" smtClean="0">
                <a:latin typeface="+mn-lt"/>
              </a:rPr>
              <a:t>er også en faktor som ser ut til å bidra svært positivt inn for at</a:t>
            </a:r>
            <a:r>
              <a:rPr lang="nb-NO" sz="1000" baseline="0" dirty="0" smtClean="0">
                <a:latin typeface="+mn-lt"/>
              </a:rPr>
              <a:t> sivilsamfunnet trekkes systematisk med – i planprosesser, budsjettprosesser og i andre saker som gjelder deres konkrete geografiske område. Kommunen får sparringspartnere i sivilsamfunnet – som representerer (helst) alle organiserte interesser i området. </a:t>
            </a:r>
            <a:endParaRPr lang="nb-NO" sz="1000" dirty="0" smtClean="0">
              <a:latin typeface="+mn-lt"/>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lang="nb-NO" sz="1000" b="1" dirty="0" smtClean="0">
                <a:latin typeface="+mn-lt"/>
              </a:rPr>
              <a:t>Faste råd </a:t>
            </a:r>
            <a:r>
              <a:rPr lang="nb-NO" sz="1000" dirty="0" smtClean="0">
                <a:latin typeface="+mn-lt"/>
              </a:rPr>
              <a:t>– som ungdomsråd,</a:t>
            </a:r>
            <a:r>
              <a:rPr lang="nb-NO" sz="1000" baseline="0" dirty="0" smtClean="0">
                <a:latin typeface="+mn-lt"/>
              </a:rPr>
              <a:t> barn og unges kommunestyret – fungerer godt for å kanaliser inn spesielle gruppers interesser. </a:t>
            </a:r>
            <a:endParaRPr lang="nb-NO" sz="1000" dirty="0" smtClean="0">
              <a:latin typeface="+mn-lt"/>
            </a:endParaRPr>
          </a:p>
          <a:p>
            <a:pPr lvl="3"/>
            <a:endParaRPr lang="nb-NO" sz="1000" dirty="0" smtClean="0">
              <a:latin typeface="+mn-lt"/>
            </a:endParaRPr>
          </a:p>
          <a:p>
            <a:pPr lvl="1"/>
            <a:r>
              <a:rPr lang="nb-NO" sz="1000" dirty="0" smtClean="0">
                <a:latin typeface="+mn-lt"/>
              </a:rPr>
              <a:t>Holdning:  Medvirkning som ressurs, ikke plikt</a:t>
            </a:r>
          </a:p>
          <a:p>
            <a:endParaRPr lang="nb-NO" dirty="0"/>
          </a:p>
        </p:txBody>
      </p:sp>
      <p:sp>
        <p:nvSpPr>
          <p:cNvPr id="4" name="Plassholder for lysbildenummer 3"/>
          <p:cNvSpPr>
            <a:spLocks noGrp="1"/>
          </p:cNvSpPr>
          <p:nvPr>
            <p:ph type="sldNum" sz="quarter" idx="10"/>
          </p:nvPr>
        </p:nvSpPr>
        <p:spPr/>
        <p:txBody>
          <a:bodyPr/>
          <a:lstStyle/>
          <a:p>
            <a:fld id="{759469D8-3C60-4C6A-AE14-6FF953FCE3F3}" type="slidenum">
              <a:rPr lang="nb-NO" smtClean="0"/>
              <a:pPr/>
              <a:t>10</a:t>
            </a:fld>
            <a:endParaRPr lang="nb-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000" dirty="0" smtClean="0">
                <a:latin typeface="Calibri" pitchFamily="34" charset="0"/>
              </a:rPr>
              <a:t>Hovedfokus</a:t>
            </a:r>
            <a:r>
              <a:rPr lang="nb-NO" sz="1000" baseline="0" dirty="0" smtClean="0">
                <a:latin typeface="Calibri" pitchFamily="34" charset="0"/>
              </a:rPr>
              <a:t> i studiene våre er reguleringsplaner</a:t>
            </a:r>
          </a:p>
          <a:p>
            <a:pPr>
              <a:buFontTx/>
              <a:buChar char="-"/>
            </a:pPr>
            <a:r>
              <a:rPr lang="nb-NO" sz="1000" baseline="0" dirty="0" smtClean="0">
                <a:latin typeface="Calibri" pitchFamily="34" charset="0"/>
              </a:rPr>
              <a:t>Fordi det i stor grad er på det nivået utformingen av våre </a:t>
            </a:r>
            <a:r>
              <a:rPr lang="nb-NO" sz="1000" baseline="0" dirty="0" err="1" smtClean="0">
                <a:latin typeface="Calibri" pitchFamily="34" charset="0"/>
              </a:rPr>
              <a:t>byrom</a:t>
            </a:r>
            <a:r>
              <a:rPr lang="nb-NO" sz="1000" baseline="0" dirty="0" smtClean="0">
                <a:latin typeface="Calibri" pitchFamily="34" charset="0"/>
              </a:rPr>
              <a:t> skjer. </a:t>
            </a:r>
          </a:p>
          <a:p>
            <a:pPr>
              <a:buFontTx/>
              <a:buChar char="-"/>
            </a:pPr>
            <a:r>
              <a:rPr lang="nb-NO" sz="1000" baseline="0" dirty="0" smtClean="0">
                <a:latin typeface="Calibri" pitchFamily="34" charset="0"/>
              </a:rPr>
              <a:t>Men vi ser også på hvordan overordnede planer brukes til å styre reguleringsplanleggingen</a:t>
            </a:r>
          </a:p>
          <a:p>
            <a:pPr>
              <a:buFontTx/>
              <a:buNone/>
            </a:pPr>
            <a:endParaRPr lang="nb-NO" sz="1000" baseline="0" dirty="0" smtClean="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nb-NO" sz="1000" dirty="0" smtClean="0">
                <a:latin typeface="Calibri" pitchFamily="34" charset="0"/>
              </a:rPr>
              <a:t>PBL 1985 åpnet for private planforslag (reguleringsplaner) – noe</a:t>
            </a:r>
            <a:r>
              <a:rPr lang="nb-NO" sz="1000" baseline="0" dirty="0" smtClean="0">
                <a:latin typeface="Calibri" pitchFamily="34" charset="0"/>
              </a:rPr>
              <a:t> våre nordiske naboland ikke har åpnet for. </a:t>
            </a:r>
            <a:endParaRPr lang="nb-NO" sz="1000" dirty="0" smtClean="0">
              <a:latin typeface="Calibri" pitchFamily="34" charset="0"/>
            </a:endParaRPr>
          </a:p>
          <a:p>
            <a:pPr>
              <a:buFontTx/>
              <a:buChar char="-"/>
            </a:pPr>
            <a:r>
              <a:rPr lang="nb-NO" sz="1000" dirty="0" smtClean="0">
                <a:latin typeface="Calibri" pitchFamily="34" charset="0"/>
              </a:rPr>
              <a:t>Som en konsekvens er rundt 90 prosent av reguleringsplanene (detaljreguleringer) i dag slike innsendte planer i de største byene, hvor de fleste er</a:t>
            </a:r>
            <a:r>
              <a:rPr lang="nb-NO" sz="1000" baseline="0" dirty="0" smtClean="0">
                <a:latin typeface="Calibri" pitchFamily="34" charset="0"/>
              </a:rPr>
              <a:t> forslagstillerne er private aktører. </a:t>
            </a:r>
            <a:r>
              <a:rPr lang="nb-NO" sz="1000" dirty="0" smtClean="0">
                <a:latin typeface="Calibri" pitchFamily="34" charset="0"/>
              </a:rPr>
              <a:t>Forslagstillere blir en viktig aktørgruppe</a:t>
            </a:r>
          </a:p>
          <a:p>
            <a:pPr lvl="1"/>
            <a:r>
              <a:rPr lang="nb-NO" sz="1000" dirty="0" smtClean="0">
                <a:latin typeface="Calibri" pitchFamily="34" charset="0"/>
              </a:rPr>
              <a:t>Utformer planene</a:t>
            </a:r>
          </a:p>
          <a:p>
            <a:pPr lvl="1"/>
            <a:r>
              <a:rPr lang="nb-NO" sz="1000" dirty="0" smtClean="0">
                <a:latin typeface="Calibri" pitchFamily="34" charset="0"/>
              </a:rPr>
              <a:t>Svært viktige premissgivere</a:t>
            </a:r>
          </a:p>
          <a:p>
            <a:pPr lvl="1"/>
            <a:r>
              <a:rPr lang="nb-NO" sz="1000" dirty="0" smtClean="0">
                <a:latin typeface="Calibri" pitchFamily="34" charset="0"/>
              </a:rPr>
              <a:t>Har ansvar for medvirkning i tidlig fase (detaljregulering/ områderegulering)</a:t>
            </a:r>
          </a:p>
          <a:p>
            <a:pPr marL="0" marR="0" indent="0" algn="l" defTabSz="914400" rtl="0" eaLnBrk="1" fontAlgn="auto" latinLnBrk="0" hangingPunct="1">
              <a:lnSpc>
                <a:spcPct val="100000"/>
              </a:lnSpc>
              <a:spcBef>
                <a:spcPts val="0"/>
              </a:spcBef>
              <a:spcAft>
                <a:spcPts val="0"/>
              </a:spcAft>
              <a:buClrTx/>
              <a:buSzTx/>
              <a:buFontTx/>
              <a:buNone/>
              <a:tabLst/>
              <a:defRPr/>
            </a:pPr>
            <a:r>
              <a:rPr lang="nb-NO" sz="1000" dirty="0" smtClean="0">
                <a:latin typeface="Calibri" pitchFamily="34" charset="0"/>
              </a:rPr>
              <a:t>Hvordan fungerer det lokaldemokratiske korrektiv?</a:t>
            </a:r>
          </a:p>
          <a:p>
            <a:r>
              <a:rPr lang="nb-NO" sz="1000" dirty="0" smtClean="0">
                <a:latin typeface="Calibri" pitchFamily="34" charset="0"/>
              </a:rPr>
              <a:t>– Forstått som medvirkning - både gjennom lovpålagte krav og tidlig medvirkning (intensjon i loven)?</a:t>
            </a:r>
          </a:p>
          <a:p>
            <a:pPr marL="0" marR="0" lvl="1" indent="0" algn="l" defTabSz="914400" rtl="0" eaLnBrk="1" fontAlgn="auto" latinLnBrk="0" hangingPunct="1">
              <a:lnSpc>
                <a:spcPct val="100000"/>
              </a:lnSpc>
              <a:spcBef>
                <a:spcPts val="0"/>
              </a:spcBef>
              <a:spcAft>
                <a:spcPts val="0"/>
              </a:spcAft>
              <a:buClrTx/>
              <a:buSzTx/>
              <a:buFontTx/>
              <a:buNone/>
              <a:tabLst/>
              <a:defRPr/>
            </a:pPr>
            <a:r>
              <a:rPr lang="nb-NO" sz="1000" dirty="0" smtClean="0">
                <a:latin typeface="Calibri" pitchFamily="34" charset="0"/>
              </a:rPr>
              <a:t>- Og politisk styring – politikernes evne til å kanaliserer innbyggernes syn</a:t>
            </a:r>
          </a:p>
          <a:p>
            <a:endParaRPr lang="nb-NO" sz="1000" dirty="0"/>
          </a:p>
        </p:txBody>
      </p:sp>
      <p:sp>
        <p:nvSpPr>
          <p:cNvPr id="4" name="Plassholder for lysbildenummer 3"/>
          <p:cNvSpPr>
            <a:spLocks noGrp="1"/>
          </p:cNvSpPr>
          <p:nvPr>
            <p:ph type="sldNum" sz="quarter" idx="10"/>
          </p:nvPr>
        </p:nvSpPr>
        <p:spPr/>
        <p:txBody>
          <a:bodyPr/>
          <a:lstStyle/>
          <a:p>
            <a:fld id="{759469D8-3C60-4C6A-AE14-6FF953FCE3F3}" type="slidenum">
              <a:rPr lang="nb-NO" smtClean="0"/>
              <a:pPr/>
              <a:t>11</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4" name="Picture 5" descr="LOGO"/>
          <p:cNvPicPr>
            <a:picLocks noChangeAspect="1" noChangeArrowheads="1"/>
          </p:cNvPicPr>
          <p:nvPr userDrawn="1"/>
        </p:nvPicPr>
        <p:blipFill>
          <a:blip r:embed="rId2" cstate="print"/>
          <a:srcRect/>
          <a:stretch>
            <a:fillRect/>
          </a:stretch>
        </p:blipFill>
        <p:spPr bwMode="auto">
          <a:xfrm>
            <a:off x="6553200" y="6172200"/>
            <a:ext cx="1981200" cy="446088"/>
          </a:xfrm>
          <a:prstGeom prst="rect">
            <a:avLst/>
          </a:prstGeom>
          <a:noFill/>
          <a:ln w="9525">
            <a:noFill/>
            <a:miter lim="800000"/>
            <a:headEnd/>
            <a:tailEnd/>
          </a:ln>
        </p:spPr>
      </p:pic>
      <p:pic>
        <p:nvPicPr>
          <p:cNvPr id="5" name="Picture 6" descr="PPT-tittelside"/>
          <p:cNvPicPr>
            <a:picLocks noChangeAspect="1" noChangeArrowheads="1"/>
          </p:cNvPicPr>
          <p:nvPr userDrawn="1"/>
        </p:nvPicPr>
        <p:blipFill>
          <a:blip r:embed="rId3" cstate="print"/>
          <a:srcRect/>
          <a:stretch>
            <a:fillRect/>
          </a:stretch>
        </p:blipFill>
        <p:spPr bwMode="auto">
          <a:xfrm>
            <a:off x="0" y="0"/>
            <a:ext cx="1060450" cy="6858000"/>
          </a:xfrm>
          <a:prstGeom prst="rect">
            <a:avLst/>
          </a:prstGeom>
          <a:noFill/>
          <a:ln w="9525">
            <a:noFill/>
            <a:miter lim="800000"/>
            <a:headEnd/>
            <a:tailEnd/>
          </a:ln>
        </p:spPr>
      </p:pic>
      <p:sp>
        <p:nvSpPr>
          <p:cNvPr id="5122" name="Rectangle 2"/>
          <p:cNvSpPr>
            <a:spLocks noGrp="1" noChangeArrowheads="1"/>
          </p:cNvSpPr>
          <p:nvPr>
            <p:ph type="ctrTitle"/>
          </p:nvPr>
        </p:nvSpPr>
        <p:spPr>
          <a:xfrm>
            <a:off x="1143000" y="1371600"/>
            <a:ext cx="7772400" cy="1143000"/>
          </a:xfrm>
        </p:spPr>
        <p:txBody>
          <a:bodyPr/>
          <a:lstStyle>
            <a:lvl1pPr>
              <a:defRPr/>
            </a:lvl1pPr>
          </a:lstStyle>
          <a:p>
            <a:r>
              <a:rPr lang="nb-NO" smtClean="0"/>
              <a:t>Klikk for å redigere tittelstil</a:t>
            </a:r>
            <a:endParaRPr lang="nb-NO"/>
          </a:p>
        </p:txBody>
      </p:sp>
      <p:sp>
        <p:nvSpPr>
          <p:cNvPr id="5123" name="Rectangle 3"/>
          <p:cNvSpPr>
            <a:spLocks noGrp="1" noChangeArrowheads="1"/>
          </p:cNvSpPr>
          <p:nvPr>
            <p:ph type="subTitle" idx="1"/>
          </p:nvPr>
        </p:nvSpPr>
        <p:spPr>
          <a:xfrm>
            <a:off x="1143000" y="2971800"/>
            <a:ext cx="6400800" cy="1752600"/>
          </a:xfrm>
        </p:spPr>
        <p:txBody>
          <a:bodyPr/>
          <a:lstStyle>
            <a:lvl1pPr marL="0" indent="0">
              <a:buFontTx/>
              <a:buNone/>
              <a:defRPr/>
            </a:lvl1pPr>
          </a:lstStyle>
          <a:p>
            <a:r>
              <a:rPr lang="nb-NO" smtClean="0"/>
              <a:t>Klikk for å redigere undertittelstil i malen</a:t>
            </a:r>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972300" y="609600"/>
            <a:ext cx="1943100" cy="54864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143000" y="609600"/>
            <a:ext cx="5676900" cy="54864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11430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pic>
        <p:nvPicPr>
          <p:cNvPr id="1028" name="Picture 8" descr="LOGO"/>
          <p:cNvPicPr>
            <a:picLocks noChangeAspect="1" noChangeArrowheads="1"/>
          </p:cNvPicPr>
          <p:nvPr/>
        </p:nvPicPr>
        <p:blipFill>
          <a:blip r:embed="rId13" cstate="print"/>
          <a:srcRect/>
          <a:stretch>
            <a:fillRect/>
          </a:stretch>
        </p:blipFill>
        <p:spPr bwMode="auto">
          <a:xfrm>
            <a:off x="6553200" y="6172200"/>
            <a:ext cx="1981200" cy="446088"/>
          </a:xfrm>
          <a:prstGeom prst="rect">
            <a:avLst/>
          </a:prstGeom>
          <a:noFill/>
          <a:ln w="9525">
            <a:noFill/>
            <a:miter lim="800000"/>
            <a:headEnd/>
            <a:tailEnd/>
          </a:ln>
        </p:spPr>
      </p:pic>
      <p:pic>
        <p:nvPicPr>
          <p:cNvPr id="1029" name="Picture 6" descr="PPT-tittelside"/>
          <p:cNvPicPr>
            <a:picLocks noChangeAspect="1" noChangeArrowheads="1"/>
          </p:cNvPicPr>
          <p:nvPr/>
        </p:nvPicPr>
        <p:blipFill>
          <a:blip r:embed="rId14" cstate="print"/>
          <a:srcRect/>
          <a:stretch>
            <a:fillRect/>
          </a:stretch>
        </p:blipFill>
        <p:spPr bwMode="auto">
          <a:xfrm>
            <a:off x="0" y="0"/>
            <a:ext cx="106045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4400">
          <a:solidFill>
            <a:srgbClr val="FF8000"/>
          </a:solidFill>
          <a:latin typeface="+mj-lt"/>
          <a:ea typeface="+mj-ea"/>
          <a:cs typeface="+mj-cs"/>
        </a:defRPr>
      </a:lvl1pPr>
      <a:lvl2pPr algn="l" rtl="0" eaLnBrk="1" fontAlgn="base" hangingPunct="1">
        <a:spcBef>
          <a:spcPct val="0"/>
        </a:spcBef>
        <a:spcAft>
          <a:spcPct val="0"/>
        </a:spcAft>
        <a:defRPr sz="4400">
          <a:solidFill>
            <a:srgbClr val="FF8000"/>
          </a:solidFill>
          <a:latin typeface="Arial" charset="0"/>
          <a:ea typeface="ヒラギノ角ゴ Pro W3" pitchFamily="-80" charset="-128"/>
        </a:defRPr>
      </a:lvl2pPr>
      <a:lvl3pPr algn="l" rtl="0" eaLnBrk="1" fontAlgn="base" hangingPunct="1">
        <a:spcBef>
          <a:spcPct val="0"/>
        </a:spcBef>
        <a:spcAft>
          <a:spcPct val="0"/>
        </a:spcAft>
        <a:defRPr sz="4400">
          <a:solidFill>
            <a:srgbClr val="FF8000"/>
          </a:solidFill>
          <a:latin typeface="Arial" charset="0"/>
          <a:ea typeface="ヒラギノ角ゴ Pro W3" pitchFamily="-80" charset="-128"/>
        </a:defRPr>
      </a:lvl3pPr>
      <a:lvl4pPr algn="l" rtl="0" eaLnBrk="1" fontAlgn="base" hangingPunct="1">
        <a:spcBef>
          <a:spcPct val="0"/>
        </a:spcBef>
        <a:spcAft>
          <a:spcPct val="0"/>
        </a:spcAft>
        <a:defRPr sz="4400">
          <a:solidFill>
            <a:srgbClr val="FF8000"/>
          </a:solidFill>
          <a:latin typeface="Arial" charset="0"/>
          <a:ea typeface="ヒラギノ角ゴ Pro W3" pitchFamily="-80" charset="-128"/>
        </a:defRPr>
      </a:lvl4pPr>
      <a:lvl5pPr algn="l" rtl="0" eaLnBrk="1" fontAlgn="base" hangingPunct="1">
        <a:spcBef>
          <a:spcPct val="0"/>
        </a:spcBef>
        <a:spcAft>
          <a:spcPct val="0"/>
        </a:spcAft>
        <a:defRPr sz="4400">
          <a:solidFill>
            <a:srgbClr val="FF8000"/>
          </a:solidFill>
          <a:latin typeface="Arial" charset="0"/>
          <a:ea typeface="ヒラギノ角ゴ Pro W3" pitchFamily="-80" charset="-128"/>
        </a:defRPr>
      </a:lvl5pPr>
      <a:lvl6pPr marL="457200" algn="l" rtl="0" eaLnBrk="1" fontAlgn="base" hangingPunct="1">
        <a:spcBef>
          <a:spcPct val="0"/>
        </a:spcBef>
        <a:spcAft>
          <a:spcPct val="0"/>
        </a:spcAft>
        <a:defRPr sz="4400">
          <a:solidFill>
            <a:srgbClr val="FF8000"/>
          </a:solidFill>
          <a:latin typeface="Arial" charset="0"/>
          <a:ea typeface="ヒラギノ角ゴ Pro W3" pitchFamily="-80" charset="-128"/>
        </a:defRPr>
      </a:lvl6pPr>
      <a:lvl7pPr marL="914400" algn="l" rtl="0" eaLnBrk="1" fontAlgn="base" hangingPunct="1">
        <a:spcBef>
          <a:spcPct val="0"/>
        </a:spcBef>
        <a:spcAft>
          <a:spcPct val="0"/>
        </a:spcAft>
        <a:defRPr sz="4400">
          <a:solidFill>
            <a:srgbClr val="FF8000"/>
          </a:solidFill>
          <a:latin typeface="Arial" charset="0"/>
          <a:ea typeface="ヒラギノ角ゴ Pro W3" pitchFamily="-80" charset="-128"/>
        </a:defRPr>
      </a:lvl7pPr>
      <a:lvl8pPr marL="1371600" algn="l" rtl="0" eaLnBrk="1" fontAlgn="base" hangingPunct="1">
        <a:spcBef>
          <a:spcPct val="0"/>
        </a:spcBef>
        <a:spcAft>
          <a:spcPct val="0"/>
        </a:spcAft>
        <a:defRPr sz="4400">
          <a:solidFill>
            <a:srgbClr val="FF8000"/>
          </a:solidFill>
          <a:latin typeface="Arial" charset="0"/>
          <a:ea typeface="ヒラギノ角ゴ Pro W3" pitchFamily="-80" charset="-128"/>
        </a:defRPr>
      </a:lvl8pPr>
      <a:lvl9pPr marL="1828800" algn="l" rtl="0" eaLnBrk="1" fontAlgn="base" hangingPunct="1">
        <a:spcBef>
          <a:spcPct val="0"/>
        </a:spcBef>
        <a:spcAft>
          <a:spcPct val="0"/>
        </a:spcAft>
        <a:defRPr sz="4400">
          <a:solidFill>
            <a:srgbClr val="FF8000"/>
          </a:solidFill>
          <a:latin typeface="Arial" charset="0"/>
          <a:ea typeface="ヒラギノ角ゴ Pro W3" pitchFamily="-80"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ibr.no/" TargetMode="External"/><Relationship Id="rId2" Type="http://schemas.openxmlformats.org/officeDocument/2006/relationships/hyperlink" Target="mailto:gro.hanssen@nibr.n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r>
              <a:rPr lang="en-US" sz="3600" dirty="0" smtClean="0">
                <a:solidFill>
                  <a:schemeClr val="accent1">
                    <a:lumMod val="50000"/>
                  </a:schemeClr>
                </a:solidFill>
              </a:rPr>
              <a:t/>
            </a:r>
            <a:br>
              <a:rPr lang="en-US" sz="3600" dirty="0" smtClean="0">
                <a:solidFill>
                  <a:schemeClr val="accent1">
                    <a:lumMod val="50000"/>
                  </a:schemeClr>
                </a:solidFill>
              </a:rPr>
            </a:br>
            <a:r>
              <a:rPr lang="en-US" sz="3600" dirty="0" smtClean="0">
                <a:solidFill>
                  <a:schemeClr val="accent1">
                    <a:lumMod val="50000"/>
                  </a:schemeClr>
                </a:solidFill>
              </a:rPr>
              <a:t/>
            </a:r>
            <a:br>
              <a:rPr lang="en-US" sz="3600" dirty="0" smtClean="0">
                <a:solidFill>
                  <a:schemeClr val="accent1">
                    <a:lumMod val="50000"/>
                  </a:schemeClr>
                </a:solidFill>
              </a:rPr>
            </a:br>
            <a:endParaRPr lang="nb-NO" sz="3600" dirty="0" smtClean="0">
              <a:solidFill>
                <a:schemeClr val="accent1">
                  <a:lumMod val="50000"/>
                </a:schemeClr>
              </a:solidFill>
            </a:endParaRPr>
          </a:p>
        </p:txBody>
      </p:sp>
      <p:sp>
        <p:nvSpPr>
          <p:cNvPr id="9" name="Plassholder for tekst 8"/>
          <p:cNvSpPr>
            <a:spLocks noGrp="1"/>
          </p:cNvSpPr>
          <p:nvPr>
            <p:ph type="body" sz="half" idx="2"/>
          </p:nvPr>
        </p:nvSpPr>
        <p:spPr>
          <a:xfrm>
            <a:off x="971600" y="3933056"/>
            <a:ext cx="7920880" cy="1080120"/>
          </a:xfrm>
        </p:spPr>
        <p:txBody>
          <a:bodyPr/>
          <a:lstStyle/>
          <a:p>
            <a:pPr algn="ctr"/>
            <a:r>
              <a:rPr lang="en-US" sz="2400" b="1" dirty="0" smtClean="0">
                <a:solidFill>
                  <a:schemeClr val="accent4">
                    <a:lumMod val="85000"/>
                    <a:lumOff val="15000"/>
                  </a:schemeClr>
                </a:solidFill>
                <a:latin typeface="Calibri" pitchFamily="34" charset="0"/>
                <a:cs typeface="Calibri" pitchFamily="34" charset="0"/>
              </a:rPr>
              <a:t>Gro Sandkjær Hanssen</a:t>
            </a:r>
          </a:p>
          <a:p>
            <a:pPr algn="ctr"/>
            <a:r>
              <a:rPr lang="en-US" sz="2400" b="1" dirty="0" err="1" smtClean="0">
                <a:solidFill>
                  <a:schemeClr val="accent4">
                    <a:lumMod val="85000"/>
                    <a:lumOff val="15000"/>
                  </a:schemeClr>
                </a:solidFill>
                <a:latin typeface="Calibri" pitchFamily="34" charset="0"/>
                <a:cs typeface="Calibri" pitchFamily="34" charset="0"/>
              </a:rPr>
              <a:t>Norsk</a:t>
            </a:r>
            <a:r>
              <a:rPr lang="en-US" sz="2400" b="1" dirty="0" smtClean="0">
                <a:solidFill>
                  <a:schemeClr val="accent4">
                    <a:lumMod val="85000"/>
                    <a:lumOff val="15000"/>
                  </a:schemeClr>
                </a:solidFill>
                <a:latin typeface="Calibri" pitchFamily="34" charset="0"/>
                <a:cs typeface="Calibri" pitchFamily="34" charset="0"/>
              </a:rPr>
              <a:t> </a:t>
            </a:r>
            <a:r>
              <a:rPr lang="en-US" sz="2400" b="1" dirty="0" err="1" smtClean="0">
                <a:solidFill>
                  <a:schemeClr val="accent4">
                    <a:lumMod val="85000"/>
                    <a:lumOff val="15000"/>
                  </a:schemeClr>
                </a:solidFill>
                <a:latin typeface="Calibri" pitchFamily="34" charset="0"/>
                <a:cs typeface="Calibri" pitchFamily="34" charset="0"/>
              </a:rPr>
              <a:t>institutt</a:t>
            </a:r>
            <a:r>
              <a:rPr lang="en-US" sz="2400" b="1" dirty="0" smtClean="0">
                <a:solidFill>
                  <a:schemeClr val="accent4">
                    <a:lumMod val="85000"/>
                    <a:lumOff val="15000"/>
                  </a:schemeClr>
                </a:solidFill>
                <a:latin typeface="Calibri" pitchFamily="34" charset="0"/>
                <a:cs typeface="Calibri" pitchFamily="34" charset="0"/>
              </a:rPr>
              <a:t> for by- </a:t>
            </a:r>
            <a:r>
              <a:rPr lang="en-US" sz="2400" b="1" dirty="0" err="1" smtClean="0">
                <a:solidFill>
                  <a:schemeClr val="accent4">
                    <a:lumMod val="85000"/>
                    <a:lumOff val="15000"/>
                  </a:schemeClr>
                </a:solidFill>
                <a:latin typeface="Calibri" pitchFamily="34" charset="0"/>
                <a:cs typeface="Calibri" pitchFamily="34" charset="0"/>
              </a:rPr>
              <a:t>og</a:t>
            </a:r>
            <a:r>
              <a:rPr lang="en-US" sz="2400" b="1" dirty="0" smtClean="0">
                <a:solidFill>
                  <a:schemeClr val="accent4">
                    <a:lumMod val="85000"/>
                    <a:lumOff val="15000"/>
                  </a:schemeClr>
                </a:solidFill>
                <a:latin typeface="Calibri" pitchFamily="34" charset="0"/>
                <a:cs typeface="Calibri" pitchFamily="34" charset="0"/>
              </a:rPr>
              <a:t> </a:t>
            </a:r>
            <a:r>
              <a:rPr lang="en-US" sz="2400" b="1" dirty="0" err="1" smtClean="0">
                <a:solidFill>
                  <a:schemeClr val="accent4">
                    <a:lumMod val="85000"/>
                    <a:lumOff val="15000"/>
                  </a:schemeClr>
                </a:solidFill>
                <a:latin typeface="Calibri" pitchFamily="34" charset="0"/>
                <a:cs typeface="Calibri" pitchFamily="34" charset="0"/>
              </a:rPr>
              <a:t>regionforskning</a:t>
            </a:r>
            <a:r>
              <a:rPr lang="en-US" sz="2400" b="1" dirty="0" smtClean="0">
                <a:solidFill>
                  <a:schemeClr val="accent4">
                    <a:lumMod val="85000"/>
                    <a:lumOff val="15000"/>
                  </a:schemeClr>
                </a:solidFill>
                <a:latin typeface="Calibri" pitchFamily="34" charset="0"/>
                <a:cs typeface="Calibri" pitchFamily="34" charset="0"/>
              </a:rPr>
              <a:t> (NIBR)</a:t>
            </a:r>
          </a:p>
          <a:p>
            <a:endParaRPr lang="en-US" sz="2000" b="1" dirty="0" smtClean="0">
              <a:solidFill>
                <a:schemeClr val="bg1"/>
              </a:solidFill>
              <a:latin typeface="Calibri" pitchFamily="34" charset="0"/>
              <a:cs typeface="Calibri" pitchFamily="34" charset="0"/>
            </a:endParaRPr>
          </a:p>
          <a:p>
            <a:pPr algn="ctr"/>
            <a:r>
              <a:rPr lang="en-US" sz="2000" dirty="0" smtClean="0">
                <a:solidFill>
                  <a:schemeClr val="accent1">
                    <a:lumMod val="50000"/>
                  </a:schemeClr>
                </a:solidFill>
                <a:latin typeface="Calibri" pitchFamily="34" charset="0"/>
                <a:cs typeface="Calibri" pitchFamily="34" charset="0"/>
              </a:rPr>
              <a:t/>
            </a:r>
            <a:br>
              <a:rPr lang="en-US" sz="2000" dirty="0" smtClean="0">
                <a:solidFill>
                  <a:schemeClr val="accent1">
                    <a:lumMod val="50000"/>
                  </a:schemeClr>
                </a:solidFill>
                <a:latin typeface="Calibri" pitchFamily="34" charset="0"/>
                <a:cs typeface="Calibri" pitchFamily="34" charset="0"/>
              </a:rPr>
            </a:br>
            <a:endParaRPr lang="en-US" sz="2000" dirty="0" smtClean="0">
              <a:solidFill>
                <a:schemeClr val="accent1">
                  <a:lumMod val="50000"/>
                </a:schemeClr>
              </a:solidFill>
              <a:latin typeface="Calibri" pitchFamily="34" charset="0"/>
              <a:cs typeface="Calibri" pitchFamily="34" charset="0"/>
            </a:endParaRPr>
          </a:p>
          <a:p>
            <a:endParaRPr lang="en-US" sz="1600" b="1" dirty="0" smtClean="0">
              <a:solidFill>
                <a:schemeClr val="bg1"/>
              </a:solidFill>
              <a:latin typeface="Calibri" pitchFamily="34" charset="0"/>
              <a:cs typeface="Calibri" pitchFamily="34" charset="0"/>
            </a:endParaRPr>
          </a:p>
          <a:p>
            <a:endParaRPr lang="nb-NO" sz="1600" b="1" dirty="0">
              <a:solidFill>
                <a:schemeClr val="bg1"/>
              </a:solidFill>
              <a:latin typeface="Calibri" pitchFamily="34" charset="0"/>
              <a:cs typeface="Calibri" pitchFamily="34" charset="0"/>
            </a:endParaRPr>
          </a:p>
        </p:txBody>
      </p:sp>
      <p:sp>
        <p:nvSpPr>
          <p:cNvPr id="5" name="Rektangel 4"/>
          <p:cNvSpPr/>
          <p:nvPr/>
        </p:nvSpPr>
        <p:spPr>
          <a:xfrm>
            <a:off x="1259632" y="2060848"/>
            <a:ext cx="7488832" cy="707886"/>
          </a:xfrm>
          <a:prstGeom prst="rect">
            <a:avLst/>
          </a:prstGeom>
        </p:spPr>
        <p:txBody>
          <a:bodyPr wrap="square">
            <a:spAutoFit/>
          </a:bodyPr>
          <a:lstStyle/>
          <a:p>
            <a:pPr algn="ctr"/>
            <a:r>
              <a:rPr lang="nb-NO" sz="4000" b="1" dirty="0" smtClean="0">
                <a:solidFill>
                  <a:schemeClr val="accent1">
                    <a:lumMod val="50000"/>
                  </a:schemeClr>
                </a:solidFill>
              </a:rPr>
              <a:t>Medvirkning – virker det?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15616" y="692696"/>
            <a:ext cx="7772400" cy="926976"/>
          </a:xfrm>
        </p:spPr>
        <p:txBody>
          <a:bodyPr/>
          <a:lstStyle/>
          <a:p>
            <a:r>
              <a:rPr lang="nb-NO" sz="2800" dirty="0" smtClean="0">
                <a:solidFill>
                  <a:schemeClr val="accent1">
                    <a:lumMod val="50000"/>
                  </a:schemeClr>
                </a:solidFill>
                <a:latin typeface="Arial" pitchFamily="34" charset="0"/>
                <a:cs typeface="Arial" pitchFamily="34" charset="0"/>
              </a:rPr>
              <a:t>Hva er suksessfaktorene for å få til medvirkning med </a:t>
            </a:r>
            <a:r>
              <a:rPr lang="nb-NO" sz="2800" i="1" dirty="0" smtClean="0">
                <a:solidFill>
                  <a:schemeClr val="accent1">
                    <a:lumMod val="50000"/>
                  </a:schemeClr>
                </a:solidFill>
                <a:latin typeface="Arial" pitchFamily="34" charset="0"/>
                <a:cs typeface="Arial" pitchFamily="34" charset="0"/>
              </a:rPr>
              <a:t>virkning </a:t>
            </a:r>
            <a:r>
              <a:rPr lang="nb-NO" sz="2800" u="sng" dirty="0" smtClean="0">
                <a:solidFill>
                  <a:schemeClr val="accent1">
                    <a:lumMod val="50000"/>
                  </a:schemeClr>
                </a:solidFill>
                <a:latin typeface="Arial" pitchFamily="34" charset="0"/>
                <a:cs typeface="Arial" pitchFamily="34" charset="0"/>
              </a:rPr>
              <a:t>i overordnede planer</a:t>
            </a:r>
            <a:r>
              <a:rPr lang="nb-NO" sz="2800" dirty="0" smtClean="0">
                <a:solidFill>
                  <a:schemeClr val="accent1">
                    <a:lumMod val="50000"/>
                  </a:schemeClr>
                </a:solidFill>
                <a:latin typeface="Arial" pitchFamily="34" charset="0"/>
                <a:cs typeface="Arial" pitchFamily="34" charset="0"/>
              </a:rPr>
              <a:t>?</a:t>
            </a:r>
            <a:r>
              <a:rPr lang="nb-NO" sz="3200" i="1" dirty="0" smtClean="0">
                <a:latin typeface="Calibri" pitchFamily="34" charset="0"/>
              </a:rPr>
              <a:t/>
            </a:r>
            <a:br>
              <a:rPr lang="nb-NO" sz="3200" i="1" dirty="0" smtClean="0">
                <a:latin typeface="Calibri" pitchFamily="34" charset="0"/>
              </a:rPr>
            </a:br>
            <a:endParaRPr lang="nb-NO" dirty="0"/>
          </a:p>
        </p:txBody>
      </p:sp>
      <p:sp>
        <p:nvSpPr>
          <p:cNvPr id="3" name="Plassholder for innhold 2"/>
          <p:cNvSpPr>
            <a:spLocks noGrp="1"/>
          </p:cNvSpPr>
          <p:nvPr>
            <p:ph idx="1"/>
          </p:nvPr>
        </p:nvSpPr>
        <p:spPr>
          <a:xfrm>
            <a:off x="899592" y="1340768"/>
            <a:ext cx="7992888" cy="5043264"/>
          </a:xfrm>
        </p:spPr>
        <p:txBody>
          <a:bodyPr/>
          <a:lstStyle/>
          <a:p>
            <a:pPr lvl="1"/>
            <a:endParaRPr lang="nb-NO" sz="2400" dirty="0" smtClean="0">
              <a:latin typeface="Calibri" pitchFamily="34" charset="0"/>
            </a:endParaRPr>
          </a:p>
          <a:p>
            <a:pPr lvl="1"/>
            <a:r>
              <a:rPr lang="nb-NO" sz="2400" dirty="0" smtClean="0">
                <a:latin typeface="Calibri" pitchFamily="34" charset="0"/>
              </a:rPr>
              <a:t>Metode: </a:t>
            </a:r>
          </a:p>
          <a:p>
            <a:pPr lvl="3"/>
            <a:r>
              <a:rPr lang="nb-NO" dirty="0" smtClean="0">
                <a:latin typeface="Calibri" pitchFamily="34" charset="0"/>
              </a:rPr>
              <a:t>Bredspektret meny–både spissede tiltak og brede arenaer</a:t>
            </a:r>
          </a:p>
          <a:p>
            <a:pPr lvl="3"/>
            <a:r>
              <a:rPr lang="nb-NO" dirty="0" smtClean="0">
                <a:latin typeface="Calibri" pitchFamily="34" charset="0"/>
              </a:rPr>
              <a:t>Møte folk der de er</a:t>
            </a:r>
          </a:p>
          <a:p>
            <a:pPr lvl="3"/>
            <a:r>
              <a:rPr lang="nb-NO" dirty="0" smtClean="0">
                <a:latin typeface="Calibri" pitchFamily="34" charset="0"/>
              </a:rPr>
              <a:t>Konkrete saker – tydelige konsekvenser</a:t>
            </a:r>
          </a:p>
          <a:p>
            <a:pPr lvl="1"/>
            <a:r>
              <a:rPr lang="nb-NO" sz="2400" dirty="0" smtClean="0">
                <a:latin typeface="Calibri" pitchFamily="34" charset="0"/>
              </a:rPr>
              <a:t>Organisering: </a:t>
            </a:r>
          </a:p>
          <a:p>
            <a:pPr lvl="3"/>
            <a:r>
              <a:rPr lang="nb-NO" dirty="0" smtClean="0">
                <a:latin typeface="Calibri" pitchFamily="34" charset="0"/>
              </a:rPr>
              <a:t>Demokratikoordinator i kommunen (Sverige+ Fredrikstad)</a:t>
            </a:r>
          </a:p>
          <a:p>
            <a:pPr lvl="3"/>
            <a:r>
              <a:rPr lang="nb-NO" dirty="0" smtClean="0">
                <a:latin typeface="Calibri" pitchFamily="34" charset="0"/>
              </a:rPr>
              <a:t>Kommunen etablerer en felles arena i sivilsamfunnet (lokalsamfunnsutvalg)</a:t>
            </a:r>
          </a:p>
          <a:p>
            <a:pPr lvl="3"/>
            <a:r>
              <a:rPr lang="nb-NO" dirty="0" smtClean="0">
                <a:latin typeface="Calibri" pitchFamily="34" charset="0"/>
              </a:rPr>
              <a:t>Faste råd</a:t>
            </a:r>
          </a:p>
          <a:p>
            <a:pPr lvl="1"/>
            <a:r>
              <a:rPr lang="nb-NO" sz="2400" dirty="0" smtClean="0">
                <a:latin typeface="Calibri" pitchFamily="34" charset="0"/>
              </a:rPr>
              <a:t>Holdning:  Medvirkning som ressurs, ikke plikt</a:t>
            </a:r>
          </a:p>
          <a:p>
            <a:pPr lvl="3">
              <a:buNone/>
            </a:pPr>
            <a:endParaRPr lang="nb-NO" dirty="0" smtClean="0">
              <a:latin typeface="Calibri" pitchFamily="34" charset="0"/>
            </a:endParaRPr>
          </a:p>
          <a:p>
            <a:pPr>
              <a:buNone/>
            </a:pPr>
            <a:endParaRPr lang="nb-NO" dirty="0" smtClean="0"/>
          </a:p>
          <a:p>
            <a:endParaRPr lang="nb-NO" dirty="0"/>
          </a:p>
        </p:txBody>
      </p:sp>
    </p:spTree>
    <p:extLst>
      <p:ext uri="{BB962C8B-B14F-4D97-AF65-F5344CB8AC3E}">
        <p14:creationId xmlns:p14="http://schemas.microsoft.com/office/powerpoint/2010/main" val="1913963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15616" y="620688"/>
            <a:ext cx="7772400" cy="1143000"/>
          </a:xfrm>
        </p:spPr>
        <p:txBody>
          <a:bodyPr/>
          <a:lstStyle/>
          <a:p>
            <a:r>
              <a:rPr lang="nb-NO" sz="2800" u="sng" dirty="0" smtClean="0">
                <a:solidFill>
                  <a:schemeClr val="accent1">
                    <a:lumMod val="50000"/>
                  </a:schemeClr>
                </a:solidFill>
              </a:rPr>
              <a:t>Reguleringsplanlegging </a:t>
            </a:r>
            <a:br>
              <a:rPr lang="nb-NO" sz="2800" u="sng" dirty="0" smtClean="0">
                <a:solidFill>
                  <a:schemeClr val="accent1">
                    <a:lumMod val="50000"/>
                  </a:schemeClr>
                </a:solidFill>
              </a:rPr>
            </a:br>
            <a:r>
              <a:rPr lang="nb-NO" sz="2800" dirty="0" smtClean="0">
                <a:solidFill>
                  <a:schemeClr val="accent1">
                    <a:lumMod val="50000"/>
                  </a:schemeClr>
                </a:solidFill>
              </a:rPr>
              <a:t>– hvordan ivaretas medvirkning – og virker det? </a:t>
            </a:r>
            <a:endParaRPr lang="nb-NO" sz="2800" dirty="0">
              <a:solidFill>
                <a:schemeClr val="accent1">
                  <a:lumMod val="50000"/>
                </a:schemeClr>
              </a:solidFill>
              <a:latin typeface="Arial" pitchFamily="34" charset="0"/>
              <a:cs typeface="Arial" pitchFamily="34" charset="0"/>
            </a:endParaRPr>
          </a:p>
        </p:txBody>
      </p:sp>
      <p:sp>
        <p:nvSpPr>
          <p:cNvPr id="3" name="Plassholder for innhold 2"/>
          <p:cNvSpPr>
            <a:spLocks noGrp="1"/>
          </p:cNvSpPr>
          <p:nvPr>
            <p:ph idx="1"/>
          </p:nvPr>
        </p:nvSpPr>
        <p:spPr>
          <a:xfrm>
            <a:off x="1115616" y="2276872"/>
            <a:ext cx="7772400" cy="4107160"/>
          </a:xfrm>
        </p:spPr>
        <p:txBody>
          <a:bodyPr/>
          <a:lstStyle/>
          <a:p>
            <a:pPr>
              <a:buNone/>
            </a:pPr>
            <a:r>
              <a:rPr lang="nb-NO" sz="2600" dirty="0" smtClean="0">
                <a:latin typeface="Calibri" pitchFamily="34" charset="0"/>
                <a:cs typeface="Arial" pitchFamily="34" charset="0"/>
              </a:rPr>
              <a:t>”Utbyggerstyrt” by- og stedsutvikling</a:t>
            </a:r>
          </a:p>
          <a:p>
            <a:r>
              <a:rPr lang="nb-NO" sz="2200" dirty="0" smtClean="0">
                <a:latin typeface="Calibri" pitchFamily="34" charset="0"/>
                <a:cs typeface="Arial" pitchFamily="34" charset="0"/>
              </a:rPr>
              <a:t>Fra PBL 1985 – private planforslag  mulig – nå rundt 90%</a:t>
            </a:r>
          </a:p>
          <a:p>
            <a:r>
              <a:rPr lang="nb-NO" sz="2200" dirty="0" smtClean="0">
                <a:latin typeface="Calibri" pitchFamily="34" charset="0"/>
                <a:cs typeface="Arial" pitchFamily="34" charset="0"/>
              </a:rPr>
              <a:t>Private forslagstillere (utbyggere) viktig aktør som premissgivere, </a:t>
            </a:r>
            <a:r>
              <a:rPr lang="nb-NO" sz="2200" dirty="0" err="1" smtClean="0">
                <a:latin typeface="Calibri" pitchFamily="34" charset="0"/>
                <a:cs typeface="Arial" pitchFamily="34" charset="0"/>
              </a:rPr>
              <a:t>planutformer</a:t>
            </a:r>
            <a:r>
              <a:rPr lang="nb-NO" sz="2200" dirty="0" smtClean="0">
                <a:latin typeface="Calibri" pitchFamily="34" charset="0"/>
                <a:cs typeface="Arial" pitchFamily="34" charset="0"/>
              </a:rPr>
              <a:t> og ansvarlig for medvirkning i tidlig planformulering</a:t>
            </a:r>
          </a:p>
          <a:p>
            <a:pPr>
              <a:buNone/>
            </a:pPr>
            <a:endParaRPr lang="nb-NO" sz="2400" dirty="0" smtClean="0">
              <a:latin typeface="Calibri" pitchFamily="34" charset="0"/>
              <a:cs typeface="Arial" pitchFamily="34" charset="0"/>
            </a:endParaRPr>
          </a:p>
          <a:p>
            <a:pPr>
              <a:buNone/>
            </a:pPr>
            <a:endParaRPr lang="nb-NO" sz="2400" dirty="0" smtClean="0">
              <a:latin typeface="Calibri" pitchFamily="34" charset="0"/>
            </a:endParaRPr>
          </a:p>
          <a:p>
            <a:pPr>
              <a:buNone/>
            </a:pPr>
            <a:endParaRPr lang="nb-NO" sz="2400" dirty="0" smtClean="0">
              <a:latin typeface="Calibri" pitchFamily="34" charset="0"/>
              <a:cs typeface="Arial" pitchFamily="34" charset="0"/>
            </a:endParaRPr>
          </a:p>
          <a:p>
            <a:pPr lvl="1">
              <a:buNone/>
            </a:pPr>
            <a:endParaRPr lang="nb-NO" sz="2000" dirty="0" smtClean="0">
              <a:latin typeface="Calibri" pitchFamily="34" charset="0"/>
            </a:endParaRPr>
          </a:p>
          <a:p>
            <a:pPr>
              <a:buNone/>
            </a:pPr>
            <a:endParaRPr lang="nb-NO" sz="2400" dirty="0" smtClean="0">
              <a:latin typeface="Calibri" pitchFamily="34" charset="0"/>
            </a:endParaRPr>
          </a:p>
          <a:p>
            <a:endParaRPr lang="nb-NO" sz="2400" dirty="0" smtClean="0">
              <a:latin typeface="Calibri" pitchFamily="34" charset="0"/>
            </a:endParaRPr>
          </a:p>
          <a:p>
            <a:endParaRPr lang="nb-NO" dirty="0"/>
          </a:p>
        </p:txBody>
      </p:sp>
    </p:spTree>
    <p:extLst>
      <p:ext uri="{BB962C8B-B14F-4D97-AF65-F5344CB8AC3E}">
        <p14:creationId xmlns:p14="http://schemas.microsoft.com/office/powerpoint/2010/main" val="3024749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
          </p:nvPr>
        </p:nvSpPr>
        <p:spPr>
          <a:xfrm>
            <a:off x="1043608" y="332656"/>
            <a:ext cx="7772400" cy="6275040"/>
          </a:xfrm>
        </p:spPr>
        <p:txBody>
          <a:bodyPr/>
          <a:lstStyle/>
          <a:p>
            <a:pPr>
              <a:buNone/>
            </a:pPr>
            <a:endParaRPr lang="nb-NO" sz="1800" dirty="0" smtClean="0">
              <a:latin typeface="Calibri" pitchFamily="34" charset="0"/>
            </a:endParaRPr>
          </a:p>
          <a:p>
            <a:pPr>
              <a:buNone/>
            </a:pPr>
            <a:endParaRPr lang="nb-NO" sz="1800" dirty="0" smtClean="0">
              <a:latin typeface="Calibri" pitchFamily="34" charset="0"/>
            </a:endParaRPr>
          </a:p>
          <a:p>
            <a:pPr>
              <a:buNone/>
            </a:pPr>
            <a:endParaRPr lang="nb-NO" sz="1800" dirty="0" smtClean="0">
              <a:latin typeface="Calibri" pitchFamily="34" charset="0"/>
            </a:endParaRPr>
          </a:p>
          <a:p>
            <a:pPr>
              <a:buNone/>
            </a:pPr>
            <a:endParaRPr lang="nb-NO" sz="1800" dirty="0" smtClean="0">
              <a:latin typeface="Calibri" pitchFamily="34" charset="0"/>
            </a:endParaRPr>
          </a:p>
          <a:p>
            <a:pPr>
              <a:buNone/>
            </a:pPr>
            <a:endParaRPr lang="nb-NO" sz="1800" dirty="0" smtClean="0">
              <a:latin typeface="Calibri" pitchFamily="34" charset="0"/>
            </a:endParaRPr>
          </a:p>
          <a:p>
            <a:pPr>
              <a:buNone/>
            </a:pPr>
            <a:endParaRPr lang="nb-NO" sz="1800" dirty="0" smtClean="0">
              <a:latin typeface="Calibri" pitchFamily="34" charset="0"/>
            </a:endParaRPr>
          </a:p>
          <a:p>
            <a:pPr>
              <a:buNone/>
            </a:pPr>
            <a:endParaRPr lang="nb-NO" sz="1800" dirty="0" smtClean="0">
              <a:latin typeface="Calibri" pitchFamily="34" charset="0"/>
            </a:endParaRPr>
          </a:p>
          <a:p>
            <a:pPr>
              <a:buNone/>
            </a:pPr>
            <a:endParaRPr lang="nb-NO" sz="1800" dirty="0" smtClean="0">
              <a:latin typeface="Calibri" pitchFamily="34" charset="0"/>
            </a:endParaRPr>
          </a:p>
          <a:p>
            <a:pPr>
              <a:buNone/>
            </a:pPr>
            <a:endParaRPr lang="nb-NO" sz="1800" dirty="0" smtClean="0">
              <a:latin typeface="Calibri" pitchFamily="34" charset="0"/>
            </a:endParaRPr>
          </a:p>
          <a:p>
            <a:pPr>
              <a:buNone/>
            </a:pPr>
            <a:endParaRPr lang="nb-NO" sz="1800" dirty="0" smtClean="0">
              <a:latin typeface="Calibri" pitchFamily="34" charset="0"/>
            </a:endParaRPr>
          </a:p>
          <a:p>
            <a:pPr>
              <a:buNone/>
            </a:pPr>
            <a:endParaRPr lang="nb-NO" sz="1800" dirty="0" smtClean="0">
              <a:latin typeface="Calibri" pitchFamily="34" charset="0"/>
            </a:endParaRPr>
          </a:p>
          <a:p>
            <a:pPr>
              <a:buNone/>
            </a:pPr>
            <a:endParaRPr lang="nb-NO" sz="1800" dirty="0" smtClean="0">
              <a:latin typeface="Calibri" pitchFamily="34" charset="0"/>
            </a:endParaRPr>
          </a:p>
          <a:p>
            <a:pPr>
              <a:buNone/>
            </a:pPr>
            <a:endParaRPr lang="nb-NO" sz="1800" dirty="0" smtClean="0">
              <a:latin typeface="Calibri" pitchFamily="34" charset="0"/>
            </a:endParaRPr>
          </a:p>
          <a:p>
            <a:pPr>
              <a:buNone/>
            </a:pPr>
            <a:endParaRPr lang="nb-NO" sz="1800" dirty="0" smtClean="0">
              <a:latin typeface="Calibri" pitchFamily="34" charset="0"/>
            </a:endParaRPr>
          </a:p>
          <a:p>
            <a:endParaRPr lang="nb-NO" dirty="0"/>
          </a:p>
        </p:txBody>
      </p:sp>
      <p:graphicFrame>
        <p:nvGraphicFramePr>
          <p:cNvPr id="11" name="Diagram 10"/>
          <p:cNvGraphicFramePr/>
          <p:nvPr/>
        </p:nvGraphicFramePr>
        <p:xfrm>
          <a:off x="1331640" y="980728"/>
          <a:ext cx="6408712" cy="489654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kstSylinder 11"/>
          <p:cNvSpPr txBox="1"/>
          <p:nvPr/>
        </p:nvSpPr>
        <p:spPr>
          <a:xfrm>
            <a:off x="2411760" y="2492896"/>
            <a:ext cx="470000" cy="400110"/>
          </a:xfrm>
          <a:prstGeom prst="rect">
            <a:avLst/>
          </a:prstGeom>
          <a:noFill/>
        </p:spPr>
        <p:txBody>
          <a:bodyPr wrap="none" rtlCol="0">
            <a:spAutoFit/>
          </a:bodyPr>
          <a:lstStyle/>
          <a:p>
            <a:r>
              <a:rPr lang="nb-NO" sz="2000" b="1" dirty="0" smtClean="0">
                <a:solidFill>
                  <a:srgbClr val="FF0000"/>
                </a:solidFill>
              </a:rPr>
              <a:t>77</a:t>
            </a:r>
            <a:endParaRPr lang="nb-NO" sz="2000" b="1" dirty="0">
              <a:solidFill>
                <a:srgbClr val="FF0000"/>
              </a:solidFill>
            </a:endParaRPr>
          </a:p>
        </p:txBody>
      </p:sp>
      <p:sp>
        <p:nvSpPr>
          <p:cNvPr id="13" name="TekstSylinder 12"/>
          <p:cNvSpPr txBox="1"/>
          <p:nvPr/>
        </p:nvSpPr>
        <p:spPr>
          <a:xfrm>
            <a:off x="4427984" y="2492896"/>
            <a:ext cx="470000" cy="400110"/>
          </a:xfrm>
          <a:prstGeom prst="rect">
            <a:avLst/>
          </a:prstGeom>
          <a:noFill/>
        </p:spPr>
        <p:txBody>
          <a:bodyPr wrap="none" rtlCol="0">
            <a:spAutoFit/>
          </a:bodyPr>
          <a:lstStyle/>
          <a:p>
            <a:r>
              <a:rPr lang="nb-NO" sz="2000" b="1" dirty="0" smtClean="0">
                <a:solidFill>
                  <a:srgbClr val="FF0000"/>
                </a:solidFill>
              </a:rPr>
              <a:t>80</a:t>
            </a:r>
            <a:endParaRPr lang="nb-NO" sz="2000" b="1" dirty="0">
              <a:solidFill>
                <a:srgbClr val="FF0000"/>
              </a:solidFill>
            </a:endParaRPr>
          </a:p>
        </p:txBody>
      </p:sp>
      <p:sp>
        <p:nvSpPr>
          <p:cNvPr id="14" name="TekstSylinder 13"/>
          <p:cNvSpPr txBox="1"/>
          <p:nvPr/>
        </p:nvSpPr>
        <p:spPr>
          <a:xfrm>
            <a:off x="6372200" y="4149080"/>
            <a:ext cx="470000" cy="400110"/>
          </a:xfrm>
          <a:prstGeom prst="rect">
            <a:avLst/>
          </a:prstGeom>
          <a:noFill/>
        </p:spPr>
        <p:txBody>
          <a:bodyPr wrap="none" rtlCol="0">
            <a:spAutoFit/>
          </a:bodyPr>
          <a:lstStyle/>
          <a:p>
            <a:r>
              <a:rPr lang="nb-NO" sz="2000" b="1" dirty="0" smtClean="0">
                <a:solidFill>
                  <a:srgbClr val="FF0000"/>
                </a:solidFill>
              </a:rPr>
              <a:t>42</a:t>
            </a:r>
            <a:endParaRPr lang="nb-NO" sz="2000" b="1"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755576" y="764704"/>
            <a:ext cx="8159824" cy="5331296"/>
          </a:xfrm>
        </p:spPr>
        <p:txBody>
          <a:bodyPr/>
          <a:lstStyle/>
          <a:p>
            <a:pPr marL="514350" indent="-514350">
              <a:buNone/>
            </a:pPr>
            <a:r>
              <a:rPr lang="nb-NO" sz="2600" dirty="0" smtClean="0">
                <a:latin typeface="Calibri" pitchFamily="34" charset="0"/>
              </a:rPr>
              <a:t>	Dagens praksis: </a:t>
            </a:r>
            <a:r>
              <a:rPr lang="nb-NO" sz="2600" u="sng" dirty="0" smtClean="0">
                <a:latin typeface="Calibri" pitchFamily="34" charset="0"/>
              </a:rPr>
              <a:t>Lite </a:t>
            </a:r>
            <a:r>
              <a:rPr lang="nb-NO" sz="2600" dirty="0" smtClean="0">
                <a:latin typeface="Calibri" pitchFamily="34" charset="0"/>
              </a:rPr>
              <a:t>medvirkning utover lovens minstekrav</a:t>
            </a:r>
          </a:p>
          <a:p>
            <a:pPr marL="514350" indent="-514350">
              <a:buNone/>
            </a:pPr>
            <a:endParaRPr lang="nb-NO" sz="2400" dirty="0" smtClean="0">
              <a:latin typeface="Calibri" pitchFamily="34" charset="0"/>
            </a:endParaRPr>
          </a:p>
          <a:p>
            <a:pPr marL="514350" indent="-514350">
              <a:buNone/>
            </a:pPr>
            <a:r>
              <a:rPr lang="nb-NO" sz="2000" dirty="0" smtClean="0">
                <a:latin typeface="Calibri" pitchFamily="34" charset="0"/>
              </a:rPr>
              <a:t>	Ved privat innsending av planer, legger forslagstiller vanligvis til rette for medvirkning utover lovens minstekrav? (plansjef/-ansvarlig 2013)</a:t>
            </a:r>
          </a:p>
          <a:p>
            <a:pPr lvl="1">
              <a:buNone/>
            </a:pPr>
            <a:endParaRPr lang="nb-NO" sz="1600" dirty="0" smtClean="0">
              <a:latin typeface="Calibri" pitchFamily="34" charset="0"/>
            </a:endParaRPr>
          </a:p>
          <a:p>
            <a:pPr lvl="1">
              <a:buFont typeface="Arial" pitchFamily="34" charset="0"/>
              <a:buChar char="•"/>
            </a:pPr>
            <a:endParaRPr lang="nb-NO" sz="1600" dirty="0" smtClean="0">
              <a:latin typeface="Calibri" pitchFamily="34" charset="0"/>
            </a:endParaRPr>
          </a:p>
          <a:p>
            <a:pPr lvl="1">
              <a:buFont typeface="Arial" pitchFamily="34" charset="0"/>
              <a:buChar char="•"/>
            </a:pPr>
            <a:endParaRPr lang="nb-NO" sz="1600" dirty="0" smtClean="0">
              <a:latin typeface="Calibri" pitchFamily="34" charset="0"/>
            </a:endParaRPr>
          </a:p>
          <a:p>
            <a:pPr lvl="1">
              <a:buFont typeface="Arial" pitchFamily="34" charset="0"/>
              <a:buChar char="•"/>
            </a:pPr>
            <a:endParaRPr lang="nb-NO" sz="1600" dirty="0" smtClean="0">
              <a:latin typeface="Calibri" pitchFamily="34" charset="0"/>
            </a:endParaRPr>
          </a:p>
          <a:p>
            <a:pPr lvl="1">
              <a:buFont typeface="Arial" pitchFamily="34" charset="0"/>
              <a:buChar char="•"/>
            </a:pPr>
            <a:endParaRPr lang="nb-NO" sz="1600" dirty="0" smtClean="0">
              <a:latin typeface="Calibri" pitchFamily="34" charset="0"/>
            </a:endParaRPr>
          </a:p>
          <a:p>
            <a:pPr lvl="1">
              <a:buFont typeface="Arial" pitchFamily="34" charset="0"/>
              <a:buChar char="•"/>
            </a:pPr>
            <a:endParaRPr lang="nb-NO" sz="1600" dirty="0" smtClean="0">
              <a:latin typeface="Calibri" pitchFamily="34" charset="0"/>
            </a:endParaRPr>
          </a:p>
          <a:p>
            <a:pPr lvl="1">
              <a:buFont typeface="Arial" pitchFamily="34" charset="0"/>
              <a:buChar char="•"/>
            </a:pPr>
            <a:endParaRPr lang="nb-NO" sz="1600" dirty="0" smtClean="0">
              <a:latin typeface="Calibri" pitchFamily="34" charset="0"/>
            </a:endParaRPr>
          </a:p>
          <a:p>
            <a:pPr lvl="1">
              <a:buFont typeface="Arial" pitchFamily="34" charset="0"/>
              <a:buChar char="•"/>
            </a:pPr>
            <a:endParaRPr lang="nb-NO" sz="1600" dirty="0" smtClean="0">
              <a:latin typeface="Calibri" pitchFamily="34" charset="0"/>
            </a:endParaRPr>
          </a:p>
          <a:p>
            <a:pPr lvl="1">
              <a:buFont typeface="Arial" pitchFamily="34" charset="0"/>
              <a:buChar char="•"/>
            </a:pPr>
            <a:endParaRPr lang="nb-NO" sz="1600" dirty="0" smtClean="0">
              <a:latin typeface="Calibri" pitchFamily="34" charset="0"/>
            </a:endParaRPr>
          </a:p>
          <a:p>
            <a:pPr lvl="1">
              <a:buNone/>
            </a:pPr>
            <a:endParaRPr lang="nb-NO" sz="1600" dirty="0" smtClean="0">
              <a:latin typeface="Calibri" pitchFamily="34" charset="0"/>
            </a:endParaRPr>
          </a:p>
        </p:txBody>
      </p:sp>
      <p:pic>
        <p:nvPicPr>
          <p:cNvPr id="5" name="chart"/>
          <p:cNvPicPr>
            <a:picLocks noChangeAspect="1"/>
          </p:cNvPicPr>
          <p:nvPr/>
        </p:nvPicPr>
        <p:blipFill>
          <a:blip r:embed="rId3" cstate="print"/>
          <a:srcRect l="38146" t="38119" r="23322" b="31565"/>
          <a:stretch>
            <a:fillRect/>
          </a:stretch>
        </p:blipFill>
        <p:spPr>
          <a:xfrm>
            <a:off x="1619672" y="3284984"/>
            <a:ext cx="6192688" cy="2823138"/>
          </a:xfrm>
          <a:prstGeom prst="rect">
            <a:avLst/>
          </a:prstGeom>
        </p:spPr>
      </p:pic>
    </p:spTree>
    <p:extLst>
      <p:ext uri="{BB962C8B-B14F-4D97-AF65-F5344CB8AC3E}">
        <p14:creationId xmlns:p14="http://schemas.microsoft.com/office/powerpoint/2010/main" val="487614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115616" y="404664"/>
            <a:ext cx="8028384" cy="6048672"/>
          </a:xfrm>
        </p:spPr>
        <p:txBody>
          <a:bodyPr/>
          <a:lstStyle/>
          <a:p>
            <a:pPr>
              <a:buNone/>
            </a:pPr>
            <a:r>
              <a:rPr lang="nb-NO" sz="2600" dirty="0" smtClean="0">
                <a:latin typeface="Calibri" pitchFamily="34" charset="0"/>
              </a:rPr>
              <a:t>     Kommunene har etablert rutiner for å påse at private forslagstillere legger til rette for medvirkning</a:t>
            </a:r>
          </a:p>
          <a:p>
            <a:pPr>
              <a:buNone/>
            </a:pPr>
            <a:endParaRPr lang="nb-NO" sz="2400" dirty="0" smtClean="0">
              <a:latin typeface="Calibri" pitchFamily="34" charset="0"/>
            </a:endParaRPr>
          </a:p>
          <a:p>
            <a:pPr>
              <a:buNone/>
            </a:pPr>
            <a:endParaRPr lang="nb-NO" sz="2400" dirty="0" smtClean="0">
              <a:latin typeface="Calibri" pitchFamily="34" charset="0"/>
            </a:endParaRPr>
          </a:p>
          <a:p>
            <a:pPr>
              <a:buNone/>
            </a:pPr>
            <a:endParaRPr lang="nb-NO" sz="2400" dirty="0" smtClean="0">
              <a:latin typeface="Calibri" pitchFamily="34" charset="0"/>
            </a:endParaRPr>
          </a:p>
          <a:p>
            <a:pPr>
              <a:buNone/>
            </a:pPr>
            <a:endParaRPr lang="nb-NO" sz="2400" dirty="0" smtClean="0">
              <a:latin typeface="Calibri" pitchFamily="34" charset="0"/>
            </a:endParaRPr>
          </a:p>
          <a:p>
            <a:pPr>
              <a:buNone/>
            </a:pPr>
            <a:endParaRPr lang="nb-NO" sz="2400" dirty="0" smtClean="0">
              <a:latin typeface="Calibri" pitchFamily="34" charset="0"/>
            </a:endParaRPr>
          </a:p>
          <a:p>
            <a:pPr>
              <a:buNone/>
            </a:pPr>
            <a:endParaRPr lang="nb-NO" sz="2400" dirty="0" smtClean="0">
              <a:latin typeface="Calibri" pitchFamily="34" charset="0"/>
            </a:endParaRPr>
          </a:p>
          <a:p>
            <a:pPr>
              <a:buNone/>
            </a:pPr>
            <a:r>
              <a:rPr lang="nb-NO" sz="1600" dirty="0" smtClean="0">
                <a:latin typeface="Calibri" pitchFamily="34" charset="0"/>
              </a:rPr>
              <a:t>Bla: </a:t>
            </a:r>
          </a:p>
          <a:p>
            <a:pPr marL="228600" indent="-228600"/>
            <a:r>
              <a:rPr lang="nb-NO" sz="1800" dirty="0" smtClean="0">
                <a:latin typeface="Calibri" pitchFamily="34" charset="0"/>
              </a:rPr>
              <a:t>Medvirkning fast punkt på oppstartsmøte (sikre lovkrav, - noen krever også mer)</a:t>
            </a:r>
          </a:p>
          <a:p>
            <a:pPr marL="228600" indent="-228600"/>
            <a:r>
              <a:rPr lang="nb-NO" sz="1800" dirty="0" smtClean="0">
                <a:latin typeface="Calibri" pitchFamily="34" charset="0"/>
              </a:rPr>
              <a:t>Krav om tidlig dialogmøte med berørte parter</a:t>
            </a:r>
          </a:p>
          <a:p>
            <a:pPr marL="228600" indent="-228600"/>
            <a:r>
              <a:rPr lang="nb-NO" sz="1800" dirty="0" smtClean="0">
                <a:latin typeface="Calibri" pitchFamily="34" charset="0"/>
              </a:rPr>
              <a:t>Krav om informasjons/folkemøter</a:t>
            </a:r>
          </a:p>
          <a:p>
            <a:pPr marL="228600" indent="-228600"/>
            <a:r>
              <a:rPr lang="nb-NO" sz="1800" dirty="0" smtClean="0">
                <a:latin typeface="Calibri" pitchFamily="34" charset="0"/>
              </a:rPr>
              <a:t>Krav om å åpne for innspill på nett, </a:t>
            </a:r>
            <a:r>
              <a:rPr lang="nb-NO" sz="1800" dirty="0" err="1" smtClean="0">
                <a:latin typeface="Calibri" pitchFamily="34" charset="0"/>
              </a:rPr>
              <a:t>facebook</a:t>
            </a:r>
            <a:endParaRPr lang="nb-NO" sz="1800" dirty="0" smtClean="0">
              <a:latin typeface="Calibri" pitchFamily="34" charset="0"/>
            </a:endParaRPr>
          </a:p>
          <a:p>
            <a:pPr marL="228600" indent="-228600"/>
            <a:r>
              <a:rPr lang="nb-NO" sz="1800" dirty="0" smtClean="0">
                <a:latin typeface="Calibri" pitchFamily="34" charset="0"/>
              </a:rPr>
              <a:t>Utstilling av tidlige prosjektideer i kommunens regi</a:t>
            </a:r>
          </a:p>
          <a:p>
            <a:pPr marL="228600" indent="-228600"/>
            <a:r>
              <a:rPr lang="nb-NO" sz="1800" dirty="0" smtClean="0">
                <a:latin typeface="Calibri" pitchFamily="34" charset="0"/>
              </a:rPr>
              <a:t>Forum mellom utbygger, politikere og planleggere</a:t>
            </a:r>
          </a:p>
          <a:p>
            <a:pPr marL="228600" indent="-228600"/>
            <a:r>
              <a:rPr lang="nb-NO" sz="1800" dirty="0" smtClean="0">
                <a:latin typeface="Calibri" pitchFamily="34" charset="0"/>
              </a:rPr>
              <a:t>Krav om medvirkning fra Barnas representant</a:t>
            </a:r>
          </a:p>
          <a:p>
            <a:endParaRPr lang="nb-NO" sz="2400" dirty="0" smtClean="0">
              <a:latin typeface="Calibri" pitchFamily="34" charset="0"/>
            </a:endParaRPr>
          </a:p>
          <a:p>
            <a:pPr>
              <a:buNone/>
            </a:pPr>
            <a:endParaRPr lang="nb-NO" sz="2400" dirty="0" smtClean="0">
              <a:latin typeface="Calibri" pitchFamily="34" charset="0"/>
            </a:endParaRPr>
          </a:p>
          <a:p>
            <a:pPr>
              <a:buNone/>
            </a:pPr>
            <a:endParaRPr lang="nb-NO" sz="2400" dirty="0" smtClean="0">
              <a:latin typeface="Calibri" pitchFamily="34" charset="0"/>
            </a:endParaRPr>
          </a:p>
          <a:p>
            <a:pPr marL="342900" lvl="1" indent="-342900">
              <a:buNone/>
            </a:pPr>
            <a:endParaRPr lang="nb-NO" sz="2000" dirty="0" smtClean="0">
              <a:latin typeface="Calibri" pitchFamily="34" charset="0"/>
            </a:endParaRPr>
          </a:p>
          <a:p>
            <a:pPr>
              <a:buNone/>
            </a:pPr>
            <a:endParaRPr lang="nb-NO" dirty="0"/>
          </a:p>
        </p:txBody>
      </p:sp>
      <p:pic>
        <p:nvPicPr>
          <p:cNvPr id="1028" name="Picture 4"/>
          <p:cNvPicPr>
            <a:picLocks noChangeAspect="1" noChangeArrowheads="1"/>
          </p:cNvPicPr>
          <p:nvPr/>
        </p:nvPicPr>
        <p:blipFill>
          <a:blip r:embed="rId3" cstate="print"/>
          <a:srcRect l="36618" t="29295" r="11998" b="31016"/>
          <a:stretch>
            <a:fillRect/>
          </a:stretch>
        </p:blipFill>
        <p:spPr bwMode="auto">
          <a:xfrm>
            <a:off x="1547665" y="1340768"/>
            <a:ext cx="5328592" cy="2572423"/>
          </a:xfrm>
          <a:prstGeom prst="rect">
            <a:avLst/>
          </a:prstGeom>
          <a:noFill/>
          <a:ln w="9525">
            <a:noFill/>
            <a:miter lim="800000"/>
            <a:headEnd/>
            <a:tailEnd/>
          </a:ln>
        </p:spPr>
      </p:pic>
    </p:spTree>
    <p:extLst>
      <p:ext uri="{BB962C8B-B14F-4D97-AF65-F5344CB8AC3E}">
        <p14:creationId xmlns:p14="http://schemas.microsoft.com/office/powerpoint/2010/main" val="1633000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15616" y="548680"/>
            <a:ext cx="7772400" cy="1143000"/>
          </a:xfrm>
        </p:spPr>
        <p:txBody>
          <a:bodyPr/>
          <a:lstStyle/>
          <a:p>
            <a:r>
              <a:rPr lang="nb-NO" sz="3000" dirty="0" smtClean="0">
                <a:solidFill>
                  <a:schemeClr val="accent1">
                    <a:lumMod val="50000"/>
                  </a:schemeClr>
                </a:solidFill>
              </a:rPr>
              <a:t>Opplever innbyggere og sivilsamfunn at de har muligheter for å medvirke? </a:t>
            </a:r>
            <a:endParaRPr lang="nb-NO" sz="3000" dirty="0"/>
          </a:p>
        </p:txBody>
      </p:sp>
      <p:sp>
        <p:nvSpPr>
          <p:cNvPr id="3" name="Plassholder for innhold 2"/>
          <p:cNvSpPr>
            <a:spLocks noGrp="1"/>
          </p:cNvSpPr>
          <p:nvPr>
            <p:ph idx="1"/>
          </p:nvPr>
        </p:nvSpPr>
        <p:spPr>
          <a:xfrm>
            <a:off x="1115616" y="1772816"/>
            <a:ext cx="7772400" cy="5085184"/>
          </a:xfrm>
        </p:spPr>
        <p:txBody>
          <a:bodyPr/>
          <a:lstStyle/>
          <a:p>
            <a:pPr>
              <a:buNone/>
            </a:pPr>
            <a:r>
              <a:rPr lang="nb-NO" sz="2800" dirty="0" smtClean="0">
                <a:latin typeface="Calibri" pitchFamily="34" charset="0"/>
              </a:rPr>
              <a:t>Generelt :</a:t>
            </a:r>
          </a:p>
          <a:p>
            <a:r>
              <a:rPr lang="nb-NO" sz="2200" dirty="0" smtClean="0">
                <a:latin typeface="Calibri" pitchFamily="34" charset="0"/>
              </a:rPr>
              <a:t>Fornøyd med kommunen – men ikke med muligheten til å påvirke mellom valg</a:t>
            </a:r>
          </a:p>
          <a:p>
            <a:pPr>
              <a:buNone/>
            </a:pPr>
            <a:endParaRPr lang="nb-NO" sz="1100" u="sng" dirty="0" smtClean="0">
              <a:latin typeface="Calibri" pitchFamily="34" charset="0"/>
            </a:endParaRPr>
          </a:p>
          <a:p>
            <a:pPr>
              <a:buNone/>
            </a:pPr>
            <a:r>
              <a:rPr lang="nb-NO" sz="2800" dirty="0" smtClean="0">
                <a:latin typeface="Calibri" pitchFamily="34" charset="0"/>
              </a:rPr>
              <a:t>Reguleringsplaner: </a:t>
            </a:r>
          </a:p>
          <a:p>
            <a:r>
              <a:rPr lang="nb-NO" sz="2200" dirty="0" smtClean="0">
                <a:latin typeface="Calibri" pitchFamily="34" charset="0"/>
              </a:rPr>
              <a:t>Oppleves som lukkede og ugjennomtrengelige prosesser</a:t>
            </a:r>
          </a:p>
          <a:p>
            <a:pPr lvl="1">
              <a:buNone/>
            </a:pPr>
            <a:endParaRPr lang="nb-NO" sz="1000" dirty="0" smtClean="0">
              <a:latin typeface="Calibri" pitchFamily="34" charset="0"/>
            </a:endParaRPr>
          </a:p>
          <a:p>
            <a:r>
              <a:rPr lang="nb-NO" sz="2200" dirty="0" smtClean="0">
                <a:latin typeface="Calibri" pitchFamily="34" charset="0"/>
              </a:rPr>
              <a:t>Mangel på tidlig medvirkning </a:t>
            </a:r>
          </a:p>
          <a:p>
            <a:pPr>
              <a:buNone/>
            </a:pPr>
            <a:endParaRPr lang="nb-NO" sz="1000" dirty="0" smtClean="0">
              <a:latin typeface="Calibri" pitchFamily="34" charset="0"/>
            </a:endParaRPr>
          </a:p>
          <a:p>
            <a:r>
              <a:rPr lang="nb-NO" sz="2200" dirty="0" smtClean="0">
                <a:latin typeface="Calibri" pitchFamily="34" charset="0"/>
              </a:rPr>
              <a:t>Alle er enige om at høring kommer for sent – premissene er lagt</a:t>
            </a:r>
          </a:p>
          <a:p>
            <a:pPr lvl="1">
              <a:buNone/>
            </a:pPr>
            <a:endParaRPr lang="nb-NO" sz="1000" dirty="0" smtClean="0">
              <a:latin typeface="Calibri" pitchFamily="34" charset="0"/>
            </a:endParaRPr>
          </a:p>
          <a:p>
            <a:r>
              <a:rPr lang="nb-NO" sz="2200" dirty="0" smtClean="0">
                <a:latin typeface="Calibri" pitchFamily="34" charset="0"/>
              </a:rPr>
              <a:t>Viktig lokalkunnskap blir ikke kanalisert inn i byplanlegging</a:t>
            </a:r>
          </a:p>
          <a:p>
            <a:endParaRPr lang="nb-NO" sz="2000" dirty="0" smtClean="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259632" y="1412776"/>
            <a:ext cx="7628384" cy="4546848"/>
          </a:xfrm>
        </p:spPr>
        <p:txBody>
          <a:bodyPr/>
          <a:lstStyle/>
          <a:p>
            <a:pPr marL="514350" indent="-514350">
              <a:buNone/>
            </a:pPr>
            <a:r>
              <a:rPr lang="nb-NO" sz="2600" dirty="0" smtClean="0">
                <a:latin typeface="Calibri" pitchFamily="34" charset="0"/>
              </a:rPr>
              <a:t>Mangel på</a:t>
            </a:r>
            <a:r>
              <a:rPr lang="nb-NO" sz="2600" u="sng" dirty="0" smtClean="0">
                <a:latin typeface="Calibri" pitchFamily="34" charset="0"/>
              </a:rPr>
              <a:t> tidlig </a:t>
            </a:r>
            <a:r>
              <a:rPr lang="nb-NO" sz="2600" dirty="0" smtClean="0">
                <a:latin typeface="Calibri" pitchFamily="34" charset="0"/>
              </a:rPr>
              <a:t>medvirkning</a:t>
            </a:r>
          </a:p>
          <a:p>
            <a:pPr lvl="1">
              <a:buFont typeface="Arial" pitchFamily="34" charset="0"/>
              <a:buChar char="•"/>
            </a:pPr>
            <a:r>
              <a:rPr lang="nb-NO" sz="2000" dirty="0" smtClean="0">
                <a:latin typeface="Calibri" pitchFamily="34" charset="0"/>
              </a:rPr>
              <a:t>Kunngjøring av oppstart ikke tilstrekkelig invitasjon</a:t>
            </a:r>
          </a:p>
          <a:p>
            <a:pPr lvl="1">
              <a:buFont typeface="Arial" pitchFamily="34" charset="0"/>
              <a:buChar char="•"/>
            </a:pPr>
            <a:r>
              <a:rPr lang="nb-NO" sz="2000" dirty="0" smtClean="0">
                <a:latin typeface="Calibri" pitchFamily="34" charset="0"/>
              </a:rPr>
              <a:t>Fasen mellom kunngjøring og offentlig ettersyn/høring oppleves som hermetisk lukket</a:t>
            </a:r>
          </a:p>
          <a:p>
            <a:pPr marL="742950" lvl="2" indent="-342900"/>
            <a:r>
              <a:rPr lang="nb-NO" sz="2000" u="sng" dirty="0" smtClean="0">
                <a:latin typeface="Calibri" pitchFamily="34" charset="0"/>
              </a:rPr>
              <a:t>Alle</a:t>
            </a:r>
            <a:r>
              <a:rPr lang="nb-NO" sz="2000" dirty="0" smtClean="0">
                <a:latin typeface="Calibri" pitchFamily="34" charset="0"/>
              </a:rPr>
              <a:t> enige om at offentlig ettersyn/høring kommer for sent</a:t>
            </a:r>
          </a:p>
          <a:p>
            <a:pPr marL="742950" lvl="2" indent="-342900"/>
            <a:r>
              <a:rPr lang="nb-NO" sz="2000" dirty="0" smtClean="0">
                <a:latin typeface="Calibri" pitchFamily="34" charset="0"/>
              </a:rPr>
              <a:t>Definisjonsmakten ligger hos forslagstiller+ planleggere</a:t>
            </a:r>
          </a:p>
          <a:p>
            <a:pPr marL="742950" lvl="2" indent="-342900"/>
            <a:r>
              <a:rPr lang="nb-NO" sz="2000" dirty="0" smtClean="0">
                <a:latin typeface="Calibri" pitchFamily="34" charset="0"/>
              </a:rPr>
              <a:t>Ønske om åpent oppstartsmøte med alle berørte parter</a:t>
            </a:r>
          </a:p>
          <a:p>
            <a:pPr marL="342900" lvl="1" indent="-342900">
              <a:buNone/>
            </a:pPr>
            <a:endParaRPr lang="nb-NO" sz="2000" dirty="0" smtClean="0">
              <a:latin typeface="Calibri" pitchFamily="34" charset="0"/>
            </a:endParaRPr>
          </a:p>
          <a:p>
            <a:pPr marL="342900" lvl="1" indent="-342900">
              <a:buNone/>
            </a:pPr>
            <a:r>
              <a:rPr lang="nb-NO" sz="2600" dirty="0">
                <a:latin typeface="Calibri" pitchFamily="34" charset="0"/>
              </a:rPr>
              <a:t>Lokale organisasjoner opplever det som vanskelig å påvirke resultat</a:t>
            </a:r>
          </a:p>
          <a:p>
            <a:pPr lvl="1">
              <a:buFont typeface="Arial" panose="020B0604020202020204" pitchFamily="34" charset="0"/>
              <a:buChar char="•"/>
            </a:pPr>
            <a:r>
              <a:rPr lang="nb-NO" sz="2000" dirty="0" smtClean="0">
                <a:latin typeface="Calibri" pitchFamily="34" charset="0"/>
              </a:rPr>
              <a:t>Rammene </a:t>
            </a:r>
            <a:r>
              <a:rPr lang="nb-NO" sz="2000" dirty="0">
                <a:latin typeface="Calibri" pitchFamily="34" charset="0"/>
              </a:rPr>
              <a:t>for prosjektet endres sjelden, bare små justeringer</a:t>
            </a:r>
          </a:p>
          <a:p>
            <a:pPr lvl="1">
              <a:buFont typeface="Arial" panose="020B0604020202020204" pitchFamily="34" charset="0"/>
              <a:buChar char="•"/>
            </a:pPr>
            <a:r>
              <a:rPr lang="nb-NO" sz="2000" dirty="0">
                <a:latin typeface="Calibri" pitchFamily="34" charset="0"/>
              </a:rPr>
              <a:t>Lokale aktører defineres som NIMBY for å ufarliggjøres</a:t>
            </a:r>
          </a:p>
          <a:p>
            <a:pPr marL="342900" lvl="1" indent="-342900">
              <a:buNone/>
            </a:pPr>
            <a:endParaRPr lang="nb-NO" sz="2000" dirty="0" smtClean="0">
              <a:latin typeface="Calibri" pitchFamily="34" charset="0"/>
            </a:endParaRPr>
          </a:p>
          <a:p>
            <a:pPr marL="0" lvl="1" indent="0">
              <a:buNone/>
            </a:pPr>
            <a:endParaRPr lang="nb-NO" sz="2000" dirty="0" smtClean="0">
              <a:latin typeface="Calibri" pitchFamily="34" charset="0"/>
            </a:endParaRPr>
          </a:p>
          <a:p>
            <a:pPr marL="342900" lvl="1" indent="-342900">
              <a:buNone/>
            </a:pPr>
            <a:endParaRPr lang="nb-NO" sz="2000" dirty="0" smtClean="0">
              <a:latin typeface="Calibri" pitchFamily="34" charset="0"/>
            </a:endParaRPr>
          </a:p>
          <a:p>
            <a:pPr>
              <a:buNone/>
            </a:pPr>
            <a:endParaRPr lang="nb-NO" sz="2000" dirty="0" smtClean="0">
              <a:latin typeface="Calibri" pitchFamily="34" charset="0"/>
            </a:endParaRPr>
          </a:p>
          <a:p>
            <a:endParaRPr lang="nb-NO" dirty="0" smtClean="0"/>
          </a:p>
          <a:p>
            <a:endParaRPr lang="nb-NO" dirty="0"/>
          </a:p>
        </p:txBody>
      </p:sp>
      <p:sp>
        <p:nvSpPr>
          <p:cNvPr id="2" name="TekstSylinder 1"/>
          <p:cNvSpPr txBox="1"/>
          <p:nvPr/>
        </p:nvSpPr>
        <p:spPr>
          <a:xfrm>
            <a:off x="1259632" y="188640"/>
            <a:ext cx="7005444" cy="954107"/>
          </a:xfrm>
          <a:prstGeom prst="rect">
            <a:avLst/>
          </a:prstGeom>
          <a:noFill/>
        </p:spPr>
        <p:txBody>
          <a:bodyPr wrap="none" rtlCol="0">
            <a:spAutoFit/>
          </a:bodyPr>
          <a:lstStyle/>
          <a:p>
            <a:r>
              <a:rPr lang="nb-NO" sz="2800" dirty="0">
                <a:solidFill>
                  <a:schemeClr val="accent1">
                    <a:lumMod val="50000"/>
                  </a:schemeClr>
                </a:solidFill>
              </a:rPr>
              <a:t>Opplever innbyggere og sivilsamfunn at </a:t>
            </a:r>
            <a:r>
              <a:rPr lang="nb-NO" sz="2800" dirty="0" smtClean="0">
                <a:solidFill>
                  <a:schemeClr val="accent1">
                    <a:lumMod val="50000"/>
                  </a:schemeClr>
                </a:solidFill>
              </a:rPr>
              <a:t>de</a:t>
            </a:r>
          </a:p>
          <a:p>
            <a:r>
              <a:rPr lang="nb-NO" sz="2800" dirty="0" smtClean="0">
                <a:solidFill>
                  <a:schemeClr val="accent1">
                    <a:lumMod val="50000"/>
                  </a:schemeClr>
                </a:solidFill>
              </a:rPr>
              <a:t> </a:t>
            </a:r>
            <a:r>
              <a:rPr lang="nb-NO" sz="2800" dirty="0">
                <a:solidFill>
                  <a:schemeClr val="accent1">
                    <a:lumMod val="50000"/>
                  </a:schemeClr>
                </a:solidFill>
              </a:rPr>
              <a:t>har muligheter for å medvirke? </a:t>
            </a:r>
            <a:endParaRPr lang="nb-NO" sz="2800" dirty="0"/>
          </a:p>
        </p:txBody>
      </p:sp>
    </p:spTree>
    <p:extLst>
      <p:ext uri="{BB962C8B-B14F-4D97-AF65-F5344CB8AC3E}">
        <p14:creationId xmlns:p14="http://schemas.microsoft.com/office/powerpoint/2010/main" val="1994346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761109498"/>
              </p:ext>
            </p:extLst>
          </p:nvPr>
        </p:nvGraphicFramePr>
        <p:xfrm>
          <a:off x="755576" y="1457400"/>
          <a:ext cx="8136904" cy="5400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Sylinder 7"/>
          <p:cNvSpPr txBox="1"/>
          <p:nvPr/>
        </p:nvSpPr>
        <p:spPr>
          <a:xfrm>
            <a:off x="1043608" y="260648"/>
            <a:ext cx="7848872" cy="1384995"/>
          </a:xfrm>
          <a:prstGeom prst="rect">
            <a:avLst/>
          </a:prstGeom>
          <a:noFill/>
        </p:spPr>
        <p:txBody>
          <a:bodyPr wrap="square" rtlCol="0">
            <a:spAutoFit/>
          </a:bodyPr>
          <a:lstStyle/>
          <a:p>
            <a:r>
              <a:rPr lang="nb-NO" dirty="0" smtClean="0"/>
              <a:t>Hvem når frem?</a:t>
            </a:r>
          </a:p>
          <a:p>
            <a:endParaRPr lang="nb-NO" dirty="0" smtClean="0"/>
          </a:p>
          <a:p>
            <a:r>
              <a:rPr lang="nb-NO" sz="1800" i="1" dirty="0" smtClean="0"/>
              <a:t>I hvilken grad er kontakt med og innspill fra ulike aktører viktig for utfallet av reguleringsplanprosesser? Andel som oppgir svært viktig (2013)</a:t>
            </a:r>
            <a:endParaRPr lang="nb-NO" sz="1800" i="1" dirty="0"/>
          </a:p>
        </p:txBody>
      </p:sp>
      <p:sp>
        <p:nvSpPr>
          <p:cNvPr id="10" name="Ellipse 9"/>
          <p:cNvSpPr/>
          <p:nvPr/>
        </p:nvSpPr>
        <p:spPr bwMode="auto">
          <a:xfrm>
            <a:off x="6300192" y="3645024"/>
            <a:ext cx="1152128" cy="79208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dirty="0" smtClean="0">
              <a:ln>
                <a:noFill/>
              </a:ln>
              <a:solidFill>
                <a:srgbClr val="FF0000"/>
              </a:solidFill>
              <a:effectLst/>
              <a:latin typeface="Arial" charset="0"/>
              <a:ea typeface="ヒラギノ角ゴ Pro W3" pitchFamily="-80" charset="-128"/>
            </a:endParaRPr>
          </a:p>
        </p:txBody>
      </p:sp>
      <p:sp>
        <p:nvSpPr>
          <p:cNvPr id="2" name="Ellipse 1"/>
          <p:cNvSpPr/>
          <p:nvPr/>
        </p:nvSpPr>
        <p:spPr bwMode="auto">
          <a:xfrm>
            <a:off x="2915816" y="2996952"/>
            <a:ext cx="1872208" cy="144016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Arial" charset="0"/>
              <a:ea typeface="ヒラギノ角ゴ Pro W3" pitchFamily="-80" charset="-128"/>
            </a:endParaRPr>
          </a:p>
        </p:txBody>
      </p:sp>
    </p:spTree>
    <p:extLst>
      <p:ext uri="{BB962C8B-B14F-4D97-AF65-F5344CB8AC3E}">
        <p14:creationId xmlns:p14="http://schemas.microsoft.com/office/powerpoint/2010/main" val="53070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71600" y="0"/>
            <a:ext cx="7772400" cy="1143000"/>
          </a:xfrm>
        </p:spPr>
        <p:txBody>
          <a:bodyPr/>
          <a:lstStyle/>
          <a:p>
            <a:endParaRPr lang="nb-NO" sz="3200" dirty="0">
              <a:solidFill>
                <a:schemeClr val="accent1">
                  <a:lumMod val="50000"/>
                </a:schemeClr>
              </a:solidFill>
            </a:endParaRPr>
          </a:p>
        </p:txBody>
      </p:sp>
      <p:graphicFrame>
        <p:nvGraphicFramePr>
          <p:cNvPr id="4" name="Plassholder for innhold 3"/>
          <p:cNvGraphicFramePr>
            <a:graphicFrameLocks noGrp="1"/>
          </p:cNvGraphicFramePr>
          <p:nvPr>
            <p:ph idx="1"/>
          </p:nvPr>
        </p:nvGraphicFramePr>
        <p:xfrm>
          <a:off x="1143000" y="19812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Sylinder 4"/>
          <p:cNvSpPr txBox="1"/>
          <p:nvPr/>
        </p:nvSpPr>
        <p:spPr>
          <a:xfrm>
            <a:off x="1115616" y="1124744"/>
            <a:ext cx="7843814" cy="707886"/>
          </a:xfrm>
          <a:prstGeom prst="rect">
            <a:avLst/>
          </a:prstGeom>
          <a:noFill/>
        </p:spPr>
        <p:txBody>
          <a:bodyPr wrap="none" rtlCol="0">
            <a:spAutoFit/>
          </a:bodyPr>
          <a:lstStyle/>
          <a:p>
            <a:r>
              <a:rPr lang="nb-NO" sz="2000" dirty="0" smtClean="0"/>
              <a:t>I hvor stor grad føler du deg bundet av følgende forhold </a:t>
            </a:r>
            <a:br>
              <a:rPr lang="nb-NO" sz="2000" dirty="0" smtClean="0"/>
            </a:br>
            <a:r>
              <a:rPr lang="nb-NO" sz="2000" dirty="0" smtClean="0"/>
              <a:t>når planer knyttet til fortetting skal vedtas? (Prosent, politikere 2013)</a:t>
            </a:r>
            <a:endParaRPr lang="nb-NO"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87624" y="404664"/>
            <a:ext cx="7772400" cy="1143000"/>
          </a:xfrm>
        </p:spPr>
        <p:txBody>
          <a:bodyPr/>
          <a:lstStyle/>
          <a:p>
            <a:r>
              <a:rPr lang="nb-NO" sz="2800" dirty="0" smtClean="0">
                <a:solidFill>
                  <a:schemeClr val="accent1">
                    <a:lumMod val="50000"/>
                  </a:schemeClr>
                </a:solidFill>
              </a:rPr>
              <a:t>Hvordan ivaretas medvirkning i byplanlegging i Oslo, - og gir medvirkning makt?</a:t>
            </a:r>
            <a:endParaRPr lang="nb-NO" sz="2800" dirty="0">
              <a:solidFill>
                <a:schemeClr val="accent1">
                  <a:lumMod val="50000"/>
                </a:schemeClr>
              </a:solidFill>
            </a:endParaRPr>
          </a:p>
        </p:txBody>
      </p:sp>
      <p:sp>
        <p:nvSpPr>
          <p:cNvPr id="3" name="Plassholder for innhold 2"/>
          <p:cNvSpPr>
            <a:spLocks noGrp="1"/>
          </p:cNvSpPr>
          <p:nvPr>
            <p:ph idx="1"/>
          </p:nvPr>
        </p:nvSpPr>
        <p:spPr>
          <a:xfrm>
            <a:off x="1143000" y="1844824"/>
            <a:ext cx="7772400" cy="4251176"/>
          </a:xfrm>
        </p:spPr>
        <p:txBody>
          <a:bodyPr/>
          <a:lstStyle/>
          <a:p>
            <a:pPr>
              <a:buNone/>
            </a:pPr>
            <a:r>
              <a:rPr lang="nb-NO" sz="2400" dirty="0" smtClean="0">
                <a:latin typeface="Calibri" pitchFamily="34" charset="0"/>
              </a:rPr>
              <a:t>LOKALE ORGANISASJONER:</a:t>
            </a:r>
          </a:p>
          <a:p>
            <a:r>
              <a:rPr lang="nb-NO" sz="2400" dirty="0" smtClean="0">
                <a:latin typeface="Calibri" pitchFamily="34" charset="0"/>
              </a:rPr>
              <a:t>Ønsker sterkt å komme inn tidlig: </a:t>
            </a:r>
          </a:p>
          <a:p>
            <a:pPr lvl="1"/>
            <a:r>
              <a:rPr lang="nb-NO" sz="2000" dirty="0" smtClean="0">
                <a:latin typeface="Calibri" pitchFamily="34" charset="0"/>
              </a:rPr>
              <a:t>kunngjøring av oppstart ikke tilstrekkelig invitasjon (82%)</a:t>
            </a:r>
          </a:p>
          <a:p>
            <a:pPr lvl="1"/>
            <a:r>
              <a:rPr lang="nb-NO" sz="2000" dirty="0" smtClean="0">
                <a:latin typeface="Calibri" pitchFamily="34" charset="0"/>
              </a:rPr>
              <a:t>ønsker åpent oppstartsmøte med alle berørte parter (75%)</a:t>
            </a:r>
          </a:p>
          <a:p>
            <a:pPr lvl="1">
              <a:buNone/>
            </a:pPr>
            <a:endParaRPr lang="nb-NO" sz="2000" dirty="0" smtClean="0">
              <a:latin typeface="Calibri" pitchFamily="34" charset="0"/>
            </a:endParaRPr>
          </a:p>
          <a:p>
            <a:r>
              <a:rPr lang="nb-NO" sz="2400" dirty="0" smtClean="0">
                <a:latin typeface="Calibri" pitchFamily="34" charset="0"/>
              </a:rPr>
              <a:t>Hva rangeres som beste deltakelsesform?</a:t>
            </a:r>
          </a:p>
          <a:p>
            <a:pPr lvl="1"/>
            <a:r>
              <a:rPr lang="nb-NO" sz="2000" dirty="0" smtClean="0">
                <a:latin typeface="Calibri" pitchFamily="34" charset="0"/>
              </a:rPr>
              <a:t>Tidlig fase: arbeidsgrupper/plansmier (62 %)</a:t>
            </a:r>
          </a:p>
          <a:p>
            <a:pPr lvl="1"/>
            <a:r>
              <a:rPr lang="nb-NO" sz="2000" dirty="0" smtClean="0">
                <a:latin typeface="Calibri" pitchFamily="34" charset="0"/>
              </a:rPr>
              <a:t>Sen fase: deputasjon til byutviklingskomiteen (69%)</a:t>
            </a:r>
          </a:p>
          <a:p>
            <a:pPr lvl="1">
              <a:buNone/>
            </a:pPr>
            <a:endParaRPr lang="nb-NO" sz="2000" dirty="0" smtClean="0">
              <a:latin typeface="Calibri" pitchFamily="34" charset="0"/>
            </a:endParaRPr>
          </a:p>
          <a:p>
            <a:r>
              <a:rPr lang="nb-NO" sz="2400" dirty="0" smtClean="0">
                <a:latin typeface="Calibri" pitchFamily="34" charset="0"/>
              </a:rPr>
              <a:t>Opplever liten innflytelse</a:t>
            </a:r>
          </a:p>
          <a:p>
            <a:pPr lvl="1"/>
            <a:r>
              <a:rPr lang="nb-NO" sz="2000" dirty="0" smtClean="0">
                <a:latin typeface="Calibri" pitchFamily="34" charset="0"/>
              </a:rPr>
              <a:t>50 prosent av de som </a:t>
            </a:r>
            <a:r>
              <a:rPr lang="nb-NO" sz="2000" u="sng" dirty="0" smtClean="0">
                <a:latin typeface="Calibri" pitchFamily="34" charset="0"/>
              </a:rPr>
              <a:t>har deltatt </a:t>
            </a:r>
            <a:r>
              <a:rPr lang="nb-NO" sz="2000" dirty="0" smtClean="0">
                <a:latin typeface="Calibri" pitchFamily="34" charset="0"/>
              </a:rPr>
              <a:t>opplever at innspillene i liten eller svært liten grad førte til endring</a:t>
            </a:r>
          </a:p>
          <a:p>
            <a:endParaRPr lang="nb-NO" sz="2400"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1115616" y="332656"/>
            <a:ext cx="7772400" cy="1124744"/>
          </a:xfrm>
        </p:spPr>
        <p:txBody>
          <a:bodyPr/>
          <a:lstStyle/>
          <a:p>
            <a:r>
              <a:rPr lang="nb-NO" sz="3200" dirty="0" smtClean="0">
                <a:solidFill>
                  <a:schemeClr val="accent1">
                    <a:lumMod val="50000"/>
                  </a:schemeClr>
                </a:solidFill>
              </a:rPr>
              <a:t>Jeg vil snakke om…</a:t>
            </a:r>
            <a:endParaRPr lang="nb-NO" sz="3200" dirty="0">
              <a:solidFill>
                <a:schemeClr val="accent1">
                  <a:lumMod val="50000"/>
                </a:schemeClr>
              </a:solidFill>
            </a:endParaRPr>
          </a:p>
        </p:txBody>
      </p:sp>
      <p:sp>
        <p:nvSpPr>
          <p:cNvPr id="6" name="Plassholder for innhold 5"/>
          <p:cNvSpPr>
            <a:spLocks noGrp="1"/>
          </p:cNvSpPr>
          <p:nvPr>
            <p:ph idx="1"/>
          </p:nvPr>
        </p:nvSpPr>
        <p:spPr>
          <a:xfrm>
            <a:off x="971600" y="1556792"/>
            <a:ext cx="8172400" cy="4755232"/>
          </a:xfrm>
        </p:spPr>
        <p:txBody>
          <a:bodyPr/>
          <a:lstStyle/>
          <a:p>
            <a:r>
              <a:rPr lang="nb-NO" sz="2800" dirty="0" smtClean="0">
                <a:latin typeface="Calibri" pitchFamily="34" charset="0"/>
              </a:rPr>
              <a:t>Medvirkning </a:t>
            </a:r>
          </a:p>
          <a:p>
            <a:pPr lvl="1"/>
            <a:r>
              <a:rPr lang="nb-NO" sz="2400" dirty="0" smtClean="0">
                <a:latin typeface="Calibri" pitchFamily="34" charset="0"/>
              </a:rPr>
              <a:t>Lovkrav</a:t>
            </a:r>
          </a:p>
          <a:p>
            <a:pPr lvl="1"/>
            <a:r>
              <a:rPr lang="nb-NO" sz="2400" dirty="0" smtClean="0">
                <a:latin typeface="Calibri" pitchFamily="34" charset="0"/>
              </a:rPr>
              <a:t>-Begrunnelse</a:t>
            </a:r>
          </a:p>
          <a:p>
            <a:pPr lvl="1">
              <a:buNone/>
            </a:pPr>
            <a:endParaRPr lang="nb-NO" sz="1200" dirty="0" smtClean="0">
              <a:latin typeface="Calibri" pitchFamily="34" charset="0"/>
            </a:endParaRPr>
          </a:p>
          <a:p>
            <a:r>
              <a:rPr lang="nb-NO" sz="2800" dirty="0" smtClean="0">
                <a:latin typeface="Calibri" pitchFamily="34" charset="0"/>
              </a:rPr>
              <a:t>Hvordan ivaretas medvirkning i byplanlegging – og virker medvirkning?</a:t>
            </a:r>
          </a:p>
          <a:p>
            <a:pPr lvl="1"/>
            <a:r>
              <a:rPr lang="nb-NO" sz="2400" dirty="0" smtClean="0">
                <a:latin typeface="Calibri" pitchFamily="34" charset="0"/>
              </a:rPr>
              <a:t>Generelt inntrykk (alle kommuner)</a:t>
            </a:r>
          </a:p>
          <a:p>
            <a:pPr lvl="1"/>
            <a:r>
              <a:rPr lang="nb-NO" sz="2400" dirty="0" smtClean="0">
                <a:latin typeface="Calibri" pitchFamily="34" charset="0"/>
              </a:rPr>
              <a:t>Oslo</a:t>
            </a:r>
          </a:p>
          <a:p>
            <a:pPr lvl="1">
              <a:buNone/>
            </a:pPr>
            <a:endParaRPr lang="nb-NO" sz="1100" dirty="0" smtClean="0">
              <a:latin typeface="Calibri" pitchFamily="34" charset="0"/>
            </a:endParaRPr>
          </a:p>
          <a:p>
            <a:r>
              <a:rPr lang="nb-NO" sz="2800" dirty="0" smtClean="0">
                <a:latin typeface="Calibri" pitchFamily="34" charset="0"/>
              </a:rPr>
              <a:t>Hvordan skape arenaer for medvirkning med </a:t>
            </a:r>
            <a:r>
              <a:rPr lang="nb-NO" sz="2800" i="1" dirty="0" smtClean="0">
                <a:latin typeface="Calibri" pitchFamily="34" charset="0"/>
              </a:rPr>
              <a:t>virkning?</a:t>
            </a:r>
          </a:p>
          <a:p>
            <a:pPr lvl="1">
              <a:buNone/>
            </a:pPr>
            <a:endParaRPr lang="nb-NO" sz="2400" dirty="0" smtClean="0">
              <a:latin typeface="Calibri" pitchFamily="34" charset="0"/>
            </a:endParaRPr>
          </a:p>
          <a:p>
            <a:endParaRPr lang="nb-NO" sz="2800" dirty="0" smtClean="0">
              <a:latin typeface="Calibri" pitchFamily="34" charset="0"/>
            </a:endParaRPr>
          </a:p>
          <a:p>
            <a:pPr lvl="1"/>
            <a:endParaRPr lang="nb-NO" sz="1000" dirty="0" smtClean="0"/>
          </a:p>
          <a:p>
            <a:pPr lvl="1"/>
            <a:endParaRPr lang="nb-NO" sz="2400"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solidFill>
                  <a:schemeClr val="accent1">
                    <a:lumMod val="50000"/>
                  </a:schemeClr>
                </a:solidFill>
              </a:rPr>
              <a:t>Hvordan ivaretas medvirkning i byplanlegging i Oslo.. forts</a:t>
            </a:r>
            <a:endParaRPr lang="nb-NO" sz="3200" dirty="0"/>
          </a:p>
        </p:txBody>
      </p:sp>
      <p:sp>
        <p:nvSpPr>
          <p:cNvPr id="3" name="Plassholder for innhold 2"/>
          <p:cNvSpPr>
            <a:spLocks noGrp="1"/>
          </p:cNvSpPr>
          <p:nvPr>
            <p:ph idx="1"/>
          </p:nvPr>
        </p:nvSpPr>
        <p:spPr/>
        <p:txBody>
          <a:bodyPr/>
          <a:lstStyle/>
          <a:p>
            <a:pPr>
              <a:buNone/>
            </a:pPr>
            <a:r>
              <a:rPr lang="nb-NO" sz="2400" dirty="0" smtClean="0">
                <a:latin typeface="Calibri" pitchFamily="34" charset="0"/>
              </a:rPr>
              <a:t>UTBYGGERBEDRIFTER:</a:t>
            </a:r>
          </a:p>
          <a:p>
            <a:pPr lvl="1"/>
            <a:r>
              <a:rPr lang="nb-NO" sz="2100" dirty="0" smtClean="0">
                <a:latin typeface="Calibri" pitchFamily="34" charset="0"/>
              </a:rPr>
              <a:t>Høringene fungerer dårlig for å få innsikt i berørte parter synspunkter</a:t>
            </a:r>
          </a:p>
          <a:p>
            <a:pPr lvl="1"/>
            <a:r>
              <a:rPr lang="nb-NO" sz="2100" dirty="0" smtClean="0">
                <a:latin typeface="Calibri" pitchFamily="34" charset="0"/>
              </a:rPr>
              <a:t>De få som har erfaring med åpne folkemøter eller </a:t>
            </a:r>
            <a:r>
              <a:rPr lang="nb-NO" sz="2100" dirty="0" err="1" smtClean="0">
                <a:latin typeface="Calibri" pitchFamily="34" charset="0"/>
              </a:rPr>
              <a:t>workshops</a:t>
            </a:r>
            <a:r>
              <a:rPr lang="nb-NO" sz="2100" dirty="0" smtClean="0">
                <a:latin typeface="Calibri" pitchFamily="34" charset="0"/>
              </a:rPr>
              <a:t> har en positiv vurdering av dette</a:t>
            </a:r>
          </a:p>
          <a:p>
            <a:pPr lvl="1">
              <a:buNone/>
            </a:pPr>
            <a:endParaRPr lang="nb-NO" sz="2100" dirty="0" smtClean="0">
              <a:latin typeface="Calibri" pitchFamily="34" charset="0"/>
            </a:endParaRPr>
          </a:p>
          <a:p>
            <a:pPr>
              <a:buNone/>
            </a:pPr>
            <a:r>
              <a:rPr lang="nb-NO" sz="2400" dirty="0" smtClean="0">
                <a:latin typeface="Calibri" pitchFamily="34" charset="0"/>
              </a:rPr>
              <a:t>BYDELSPOLITIKERE:</a:t>
            </a:r>
          </a:p>
          <a:p>
            <a:pPr lvl="1"/>
            <a:r>
              <a:rPr lang="nb-NO" sz="2100" dirty="0" smtClean="0">
                <a:latin typeface="Calibri" pitchFamily="34" charset="0"/>
              </a:rPr>
              <a:t>Opplever at kommunestyrepolitikere ikke tar nok hensyn til innspillene fra bydelen (80 prosent)</a:t>
            </a:r>
          </a:p>
          <a:p>
            <a:pPr lvl="1"/>
            <a:r>
              <a:rPr lang="nb-NO" sz="2100" dirty="0" smtClean="0">
                <a:latin typeface="Calibri" pitchFamily="34" charset="0"/>
              </a:rPr>
              <a:t>Bare 10 prosent opplever at endelig planinnholdet som oftest er i tråd med bydelens ønsker</a:t>
            </a:r>
          </a:p>
          <a:p>
            <a:pPr lvl="1"/>
            <a:endParaRPr lang="nb-NO" sz="2200" dirty="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87624" y="548680"/>
            <a:ext cx="7772400" cy="1143000"/>
          </a:xfrm>
        </p:spPr>
        <p:txBody>
          <a:bodyPr/>
          <a:lstStyle/>
          <a:p>
            <a:r>
              <a:rPr lang="nb-NO" sz="2800" dirty="0" smtClean="0">
                <a:solidFill>
                  <a:schemeClr val="accent1">
                    <a:lumMod val="50000"/>
                  </a:schemeClr>
                </a:solidFill>
                <a:latin typeface="Arial" pitchFamily="34" charset="0"/>
                <a:cs typeface="Arial" pitchFamily="34" charset="0"/>
              </a:rPr>
              <a:t>Hva er suksessfaktorene for å få til medvirkning med </a:t>
            </a:r>
            <a:r>
              <a:rPr lang="nb-NO" sz="2800" i="1" dirty="0" smtClean="0">
                <a:solidFill>
                  <a:schemeClr val="accent1">
                    <a:lumMod val="50000"/>
                  </a:schemeClr>
                </a:solidFill>
                <a:latin typeface="Arial" pitchFamily="34" charset="0"/>
                <a:cs typeface="Arial" pitchFamily="34" charset="0"/>
              </a:rPr>
              <a:t>virkning </a:t>
            </a:r>
            <a:r>
              <a:rPr lang="nb-NO" sz="2800" dirty="0" smtClean="0">
                <a:solidFill>
                  <a:schemeClr val="accent1">
                    <a:lumMod val="50000"/>
                  </a:schemeClr>
                </a:solidFill>
                <a:latin typeface="Arial" pitchFamily="34" charset="0"/>
                <a:cs typeface="Arial" pitchFamily="34" charset="0"/>
              </a:rPr>
              <a:t>i reguleringsplanlegging?</a:t>
            </a:r>
            <a:endParaRPr lang="nb-NO" sz="2800" dirty="0"/>
          </a:p>
        </p:txBody>
      </p:sp>
      <p:sp>
        <p:nvSpPr>
          <p:cNvPr id="3" name="Plassholder for innhold 2"/>
          <p:cNvSpPr>
            <a:spLocks noGrp="1"/>
          </p:cNvSpPr>
          <p:nvPr>
            <p:ph idx="1"/>
          </p:nvPr>
        </p:nvSpPr>
        <p:spPr>
          <a:xfrm>
            <a:off x="683568" y="1772816"/>
            <a:ext cx="8231832" cy="4114800"/>
          </a:xfrm>
        </p:spPr>
        <p:txBody>
          <a:bodyPr/>
          <a:lstStyle/>
          <a:p>
            <a:pPr lvl="1">
              <a:buNone/>
            </a:pPr>
            <a:endParaRPr lang="nb-NO" sz="1200" dirty="0" smtClean="0">
              <a:latin typeface="Calibri" pitchFamily="34" charset="0"/>
            </a:endParaRPr>
          </a:p>
          <a:p>
            <a:pPr lvl="2"/>
            <a:r>
              <a:rPr lang="nb-NO" sz="2000" dirty="0" smtClean="0">
                <a:latin typeface="Calibri" pitchFamily="34" charset="0"/>
              </a:rPr>
              <a:t>Kommunen stiller krav til private forslagsstillere om tidlig medvirkning </a:t>
            </a:r>
            <a:r>
              <a:rPr lang="nb-NO" sz="2000" u="sng" dirty="0" smtClean="0">
                <a:latin typeface="Calibri" pitchFamily="34" charset="0"/>
              </a:rPr>
              <a:t>utover </a:t>
            </a:r>
            <a:r>
              <a:rPr lang="nb-NO" sz="2000" dirty="0" smtClean="0">
                <a:latin typeface="Calibri" pitchFamily="34" charset="0"/>
              </a:rPr>
              <a:t>minstekravet</a:t>
            </a:r>
          </a:p>
          <a:p>
            <a:pPr lvl="2"/>
            <a:endParaRPr lang="nb-NO" sz="2000" dirty="0" smtClean="0">
              <a:latin typeface="Calibri" pitchFamily="34" charset="0"/>
            </a:endParaRPr>
          </a:p>
          <a:p>
            <a:pPr lvl="2"/>
            <a:r>
              <a:rPr lang="nb-NO" sz="2000" dirty="0" smtClean="0">
                <a:latin typeface="Calibri" pitchFamily="34" charset="0"/>
              </a:rPr>
              <a:t>Synliggjøring + ”</a:t>
            </a:r>
            <a:r>
              <a:rPr lang="nb-NO" sz="2000" dirty="0" err="1" smtClean="0">
                <a:latin typeface="Calibri" pitchFamily="34" charset="0"/>
              </a:rPr>
              <a:t>spor-sak</a:t>
            </a:r>
            <a:r>
              <a:rPr lang="nb-NO" sz="2000" dirty="0" smtClean="0">
                <a:latin typeface="Calibri" pitchFamily="34" charset="0"/>
              </a:rPr>
              <a:t>”</a:t>
            </a:r>
          </a:p>
          <a:p>
            <a:pPr lvl="2">
              <a:buNone/>
            </a:pPr>
            <a:endParaRPr lang="nb-NO" sz="2000" dirty="0" smtClean="0">
              <a:latin typeface="Calibri" pitchFamily="34" charset="0"/>
            </a:endParaRPr>
          </a:p>
          <a:p>
            <a:pPr lvl="2"/>
            <a:r>
              <a:rPr lang="nb-NO" sz="2000" dirty="0" smtClean="0">
                <a:latin typeface="Calibri" pitchFamily="34" charset="0"/>
              </a:rPr>
              <a:t>Å ha et mottaksapparat for medvirkningsinitiativ fra innbyggerne – å avvise slike initiativ svekker tilliten til planprosesser og til lokaldemokratiet i stort</a:t>
            </a:r>
          </a:p>
          <a:p>
            <a:pPr lvl="2">
              <a:buNone/>
            </a:pPr>
            <a:endParaRPr lang="nb-NO" sz="2000" dirty="0" smtClean="0">
              <a:latin typeface="Calibri" pitchFamily="34" charset="0"/>
            </a:endParaRPr>
          </a:p>
          <a:p>
            <a:pPr lvl="2"/>
            <a:r>
              <a:rPr lang="nb-NO" sz="2000" dirty="0" smtClean="0">
                <a:latin typeface="Calibri" pitchFamily="34" charset="0"/>
              </a:rPr>
              <a:t>Holdningsendring: Se potensialet i innbyggernes engasjement og mobilisering</a:t>
            </a:r>
          </a:p>
          <a:p>
            <a:pPr lvl="3">
              <a:buNone/>
            </a:pPr>
            <a:endParaRPr lang="nb-NO" dirty="0" smtClean="0">
              <a:latin typeface="Calibri" pitchFamily="34" charset="0"/>
            </a:endParaRPr>
          </a:p>
          <a:p>
            <a:endParaRPr lang="nb-NO" dirty="0"/>
          </a:p>
        </p:txBody>
      </p:sp>
    </p:spTree>
    <p:extLst>
      <p:ext uri="{BB962C8B-B14F-4D97-AF65-F5344CB8AC3E}">
        <p14:creationId xmlns:p14="http://schemas.microsoft.com/office/powerpoint/2010/main" val="3949106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a:xfrm>
            <a:off x="1187624" y="1628800"/>
            <a:ext cx="7772400" cy="4114800"/>
          </a:xfrm>
        </p:spPr>
        <p:txBody>
          <a:bodyPr/>
          <a:lstStyle/>
          <a:p>
            <a:pPr algn="ctr">
              <a:buNone/>
            </a:pPr>
            <a:r>
              <a:rPr lang="nb-NO" sz="2800" dirty="0" smtClean="0">
                <a:latin typeface="+mj-lt"/>
              </a:rPr>
              <a:t>Takk for oppmerksomheten!</a:t>
            </a:r>
          </a:p>
          <a:p>
            <a:pPr algn="ctr">
              <a:buNone/>
            </a:pPr>
            <a:endParaRPr lang="nb-NO" sz="2800" dirty="0" smtClean="0">
              <a:latin typeface="+mj-lt"/>
            </a:endParaRPr>
          </a:p>
          <a:p>
            <a:pPr algn="ctr">
              <a:buNone/>
            </a:pPr>
            <a:r>
              <a:rPr lang="nb-NO" sz="2800" dirty="0" err="1" smtClean="0">
                <a:latin typeface="+mj-lt"/>
                <a:hlinkClick r:id="rId2"/>
              </a:rPr>
              <a:t>gro.hanssen@nibr.no</a:t>
            </a:r>
            <a:endParaRPr lang="nb-NO" sz="2800" dirty="0" smtClean="0">
              <a:latin typeface="+mj-lt"/>
            </a:endParaRPr>
          </a:p>
          <a:p>
            <a:pPr algn="ctr">
              <a:buNone/>
            </a:pPr>
            <a:endParaRPr lang="nb-NO" sz="2800" dirty="0" smtClean="0">
              <a:latin typeface="+mj-lt"/>
            </a:endParaRPr>
          </a:p>
          <a:p>
            <a:pPr algn="ctr">
              <a:buNone/>
            </a:pPr>
            <a:r>
              <a:rPr lang="nb-NO" sz="2800" dirty="0" smtClean="0">
                <a:latin typeface="+mj-lt"/>
              </a:rPr>
              <a:t>Rapporter kan lastes ned fra</a:t>
            </a:r>
          </a:p>
          <a:p>
            <a:pPr algn="ctr">
              <a:buNone/>
            </a:pPr>
            <a:r>
              <a:rPr lang="nb-NO" sz="2800" dirty="0" smtClean="0">
                <a:latin typeface="+mj-lt"/>
              </a:rPr>
              <a:t> </a:t>
            </a:r>
            <a:r>
              <a:rPr lang="nb-NO" sz="2800" dirty="0" err="1" smtClean="0">
                <a:latin typeface="+mj-lt"/>
                <a:hlinkClick r:id="rId3"/>
              </a:rPr>
              <a:t>www.nibr.no</a:t>
            </a:r>
            <a:endParaRPr lang="nb-NO" sz="2800" dirty="0" smtClean="0">
              <a:latin typeface="+mj-lt"/>
            </a:endParaRPr>
          </a:p>
          <a:p>
            <a:pPr algn="ctr">
              <a:buNone/>
            </a:pPr>
            <a:endParaRPr lang="nb-NO" dirty="0" smtClean="0">
              <a:latin typeface="+mj-lt"/>
            </a:endParaRPr>
          </a:p>
          <a:p>
            <a:pPr>
              <a:buNone/>
            </a:pPr>
            <a:endParaRPr lang="nb-N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43608" y="188640"/>
            <a:ext cx="7772400" cy="1143000"/>
          </a:xfrm>
        </p:spPr>
        <p:txBody>
          <a:bodyPr/>
          <a:lstStyle/>
          <a:p>
            <a:r>
              <a:rPr lang="nb-NO" sz="3200" dirty="0" smtClean="0">
                <a:solidFill>
                  <a:schemeClr val="accent1">
                    <a:lumMod val="50000"/>
                  </a:schemeClr>
                </a:solidFill>
              </a:rPr>
              <a:t> Grunnlaget</a:t>
            </a:r>
            <a:endParaRPr lang="nb-NO" sz="3200" dirty="0">
              <a:solidFill>
                <a:schemeClr val="accent1">
                  <a:lumMod val="50000"/>
                </a:schemeClr>
              </a:solidFill>
            </a:endParaRPr>
          </a:p>
        </p:txBody>
      </p:sp>
      <p:pic>
        <p:nvPicPr>
          <p:cNvPr id="1026" name="Picture 2"/>
          <p:cNvPicPr>
            <a:picLocks noGrp="1" noChangeAspect="1" noChangeArrowheads="1"/>
          </p:cNvPicPr>
          <p:nvPr>
            <p:ph idx="1"/>
          </p:nvPr>
        </p:nvPicPr>
        <p:blipFill>
          <a:blip r:embed="rId3" cstate="print"/>
          <a:srcRect l="3342" t="26435" r="67422" b="3658"/>
          <a:stretch>
            <a:fillRect/>
          </a:stretch>
        </p:blipFill>
        <p:spPr bwMode="auto">
          <a:xfrm rot="10800000">
            <a:off x="5364088" y="188640"/>
            <a:ext cx="3456383" cy="4968551"/>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cstate="print"/>
          <a:srcRect l="28560" t="8234" r="32434" b="2924"/>
          <a:stretch>
            <a:fillRect/>
          </a:stretch>
        </p:blipFill>
        <p:spPr bwMode="auto">
          <a:xfrm>
            <a:off x="611560" y="1196752"/>
            <a:ext cx="3312368" cy="4992555"/>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noChangeArrowheads="1"/>
          </p:cNvPicPr>
          <p:nvPr/>
        </p:nvPicPr>
        <p:blipFill>
          <a:blip r:embed="rId5" cstate="print"/>
          <a:srcRect l="24179" t="10036" r="40167" b="2372"/>
          <a:stretch>
            <a:fillRect/>
          </a:stretch>
        </p:blipFill>
        <p:spPr bwMode="auto">
          <a:xfrm>
            <a:off x="3779912" y="2132856"/>
            <a:ext cx="3071591" cy="4536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816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43608" y="0"/>
            <a:ext cx="8100392" cy="1412776"/>
          </a:xfrm>
        </p:spPr>
        <p:txBody>
          <a:bodyPr/>
          <a:lstStyle/>
          <a:p>
            <a:r>
              <a:rPr lang="nb-NO" sz="3200" dirty="0" smtClean="0">
                <a:solidFill>
                  <a:schemeClr val="accent1">
                    <a:lumMod val="50000"/>
                  </a:schemeClr>
                </a:solidFill>
              </a:rPr>
              <a:t>Styrkede lovkrav i Norge</a:t>
            </a:r>
            <a:endParaRPr lang="nb-NO" sz="3200" dirty="0">
              <a:solidFill>
                <a:schemeClr val="accent1">
                  <a:lumMod val="50000"/>
                </a:schemeClr>
              </a:solidFill>
            </a:endParaRPr>
          </a:p>
        </p:txBody>
      </p:sp>
      <p:sp>
        <p:nvSpPr>
          <p:cNvPr id="3" name="Plassholder for innhold 2"/>
          <p:cNvSpPr>
            <a:spLocks noGrp="1"/>
          </p:cNvSpPr>
          <p:nvPr>
            <p:ph idx="1"/>
          </p:nvPr>
        </p:nvSpPr>
        <p:spPr>
          <a:xfrm>
            <a:off x="1187624" y="1412776"/>
            <a:ext cx="7956376" cy="5112568"/>
          </a:xfrm>
        </p:spPr>
        <p:txBody>
          <a:bodyPr/>
          <a:lstStyle/>
          <a:p>
            <a:pPr marL="457200" indent="-457200"/>
            <a:r>
              <a:rPr lang="nb-NO" sz="2400" dirty="0" smtClean="0">
                <a:latin typeface="Calibri" pitchFamily="34" charset="0"/>
              </a:rPr>
              <a:t>Prinsippet om medvirkning i planlegging styrkes i den nye Plan- og bygningsloven (2008)</a:t>
            </a:r>
          </a:p>
          <a:p>
            <a:pPr marL="857250" lvl="1" indent="-457200"/>
            <a:r>
              <a:rPr lang="nb-NO" sz="2000" dirty="0" smtClean="0">
                <a:latin typeface="Calibri" pitchFamily="34" charset="0"/>
              </a:rPr>
              <a:t>Enhver er ansvarlig, også private forslagstillere</a:t>
            </a:r>
          </a:p>
          <a:p>
            <a:pPr marL="857250" lvl="1" indent="-457200"/>
            <a:r>
              <a:rPr lang="nb-NO" sz="2000" dirty="0" smtClean="0">
                <a:latin typeface="Calibri" pitchFamily="34" charset="0"/>
              </a:rPr>
              <a:t>Kommunen har særlig ansvar for å tilrettelegge+ påse at det skjer</a:t>
            </a:r>
          </a:p>
          <a:p>
            <a:pPr marL="857250" lvl="1" indent="-457200"/>
            <a:r>
              <a:rPr lang="nb-NO" sz="2000" dirty="0" smtClean="0">
                <a:latin typeface="Calibri" pitchFamily="34" charset="0"/>
              </a:rPr>
              <a:t>Innspill innarbeides og vurderinger synliggjøres</a:t>
            </a:r>
          </a:p>
          <a:p>
            <a:pPr marL="857250" lvl="1" indent="-457200">
              <a:buNone/>
            </a:pPr>
            <a:endParaRPr lang="nb-NO" sz="1400" dirty="0" smtClean="0">
              <a:latin typeface="Calibri" pitchFamily="34" charset="0"/>
            </a:endParaRPr>
          </a:p>
          <a:p>
            <a:r>
              <a:rPr lang="nb-NO" sz="2400" dirty="0" smtClean="0">
                <a:latin typeface="Calibri" pitchFamily="34" charset="0"/>
              </a:rPr>
              <a:t>Innbyggerinitiativ (Kommuneloven § 39a)</a:t>
            </a:r>
          </a:p>
          <a:p>
            <a:pPr>
              <a:buNone/>
            </a:pPr>
            <a:endParaRPr lang="nb-NO" sz="1100" dirty="0" smtClean="0">
              <a:latin typeface="Calibri" pitchFamily="34" charset="0"/>
            </a:endParaRPr>
          </a:p>
          <a:p>
            <a:r>
              <a:rPr lang="nb-NO" sz="2400" dirty="0" err="1" smtClean="0">
                <a:latin typeface="Calibri" pitchFamily="34" charset="0"/>
              </a:rPr>
              <a:t>Eldreråd</a:t>
            </a:r>
            <a:r>
              <a:rPr lang="nb-NO" sz="2400" dirty="0" smtClean="0">
                <a:latin typeface="Calibri" pitchFamily="34" charset="0"/>
              </a:rPr>
              <a:t> (Eldrerådsloven,1991)</a:t>
            </a:r>
          </a:p>
          <a:p>
            <a:pPr>
              <a:buNone/>
            </a:pPr>
            <a:endParaRPr lang="nb-NO" sz="1400" dirty="0" smtClean="0">
              <a:latin typeface="Calibri" pitchFamily="34" charset="0"/>
            </a:endParaRPr>
          </a:p>
          <a:p>
            <a:r>
              <a:rPr lang="nb-NO" sz="2400" dirty="0" smtClean="0">
                <a:latin typeface="Calibri" pitchFamily="34" charset="0"/>
              </a:rPr>
              <a:t>Råd eller annen representasjonsordning for mennesker med nedsatt funksjonsevne (Lov, 2005)</a:t>
            </a:r>
          </a:p>
          <a:p>
            <a:pPr marL="457200" indent="-457200"/>
            <a:endParaRPr lang="nb-NO" sz="2400" dirty="0" smtClean="0">
              <a:latin typeface="Calibri" pitchFamily="34" charset="0"/>
            </a:endParaRPr>
          </a:p>
          <a:p>
            <a:endParaRPr lang="nb-NO" sz="2200" u="sng" dirty="0" smtClean="0">
              <a:latin typeface="Calibri" pitchFamily="34" charset="0"/>
            </a:endParaRPr>
          </a:p>
          <a:p>
            <a:endParaRPr lang="nb-NO" sz="2200" dirty="0" smtClean="0">
              <a:latin typeface="Calibri" pitchFamily="34" charset="0"/>
            </a:endParaRPr>
          </a:p>
          <a:p>
            <a:pPr marL="857250" lvl="1" indent="-457200">
              <a:buNone/>
            </a:pPr>
            <a:endParaRPr lang="nb-NO" sz="2400" dirty="0" smtClean="0">
              <a:latin typeface="Calibri" pitchFamily="34" charset="0"/>
              <a:sym typeface="Wingdings" pitchFamily="2" charset="2"/>
            </a:endParaRPr>
          </a:p>
          <a:p>
            <a:pPr marL="457200" indent="-457200"/>
            <a:endParaRPr lang="nb-NO" sz="2000" dirty="0" smtClean="0">
              <a:latin typeface="Calibri" pitchFamily="34" charset="0"/>
            </a:endParaRPr>
          </a:p>
          <a:p>
            <a:pPr marL="457200" indent="-457200">
              <a:buNone/>
            </a:pPr>
            <a:endParaRPr lang="nb-NO" sz="2400"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15616" y="0"/>
            <a:ext cx="7772400" cy="1008112"/>
          </a:xfrm>
        </p:spPr>
        <p:txBody>
          <a:bodyPr/>
          <a:lstStyle/>
          <a:p>
            <a:endParaRPr lang="nb-NO" sz="3200" dirty="0"/>
          </a:p>
        </p:txBody>
      </p:sp>
      <p:pic>
        <p:nvPicPr>
          <p:cNvPr id="4" name="Plassholder for innhold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836712"/>
            <a:ext cx="7799784" cy="2845296"/>
          </a:xfrm>
          <a:prstGeom prst="rect">
            <a:avLst/>
          </a:prstGeom>
        </p:spPr>
      </p:pic>
      <p:sp>
        <p:nvSpPr>
          <p:cNvPr id="5" name="TekstSylinder 4"/>
          <p:cNvSpPr txBox="1"/>
          <p:nvPr/>
        </p:nvSpPr>
        <p:spPr>
          <a:xfrm>
            <a:off x="6372200" y="2996952"/>
            <a:ext cx="2376264" cy="523220"/>
          </a:xfrm>
          <a:prstGeom prst="rect">
            <a:avLst/>
          </a:prstGeom>
          <a:solidFill>
            <a:schemeClr val="bg1"/>
          </a:solidFill>
        </p:spPr>
        <p:txBody>
          <a:bodyPr wrap="square" rtlCol="0">
            <a:spAutoFit/>
          </a:bodyPr>
          <a:lstStyle/>
          <a:p>
            <a:r>
              <a:rPr lang="nb-NO" sz="1400" dirty="0" smtClean="0"/>
              <a:t>”Deltakelsesstigen”, inspirert av Arnstein (1969)</a:t>
            </a:r>
            <a:endParaRPr lang="nb-NO"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15616" y="0"/>
            <a:ext cx="7772400" cy="1143000"/>
          </a:xfrm>
        </p:spPr>
        <p:txBody>
          <a:bodyPr/>
          <a:lstStyle/>
          <a:p>
            <a:r>
              <a:rPr lang="nb-NO" sz="3200" dirty="0" smtClean="0">
                <a:solidFill>
                  <a:schemeClr val="accent1">
                    <a:lumMod val="50000"/>
                  </a:schemeClr>
                </a:solidFill>
              </a:rPr>
              <a:t>Dagens lovkrav</a:t>
            </a:r>
            <a:endParaRPr lang="nb-NO" sz="3200" dirty="0">
              <a:solidFill>
                <a:schemeClr val="accent1">
                  <a:lumMod val="50000"/>
                </a:schemeClr>
              </a:solidFill>
            </a:endParaRPr>
          </a:p>
        </p:txBody>
      </p:sp>
      <p:pic>
        <p:nvPicPr>
          <p:cNvPr id="4" name="Plassholder for innhold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3608" y="836712"/>
            <a:ext cx="7772400" cy="2815208"/>
          </a:xfrm>
          <a:prstGeom prst="rect">
            <a:avLst/>
          </a:prstGeom>
        </p:spPr>
      </p:pic>
      <p:graphicFrame>
        <p:nvGraphicFramePr>
          <p:cNvPr id="5" name="Tabell 4"/>
          <p:cNvGraphicFramePr>
            <a:graphicFrameLocks noGrp="1"/>
          </p:cNvGraphicFramePr>
          <p:nvPr>
            <p:extLst>
              <p:ext uri="{D42A27DB-BD31-4B8C-83A1-F6EECF244321}">
                <p14:modId xmlns:p14="http://schemas.microsoft.com/office/powerpoint/2010/main" val="3552818815"/>
              </p:ext>
            </p:extLst>
          </p:nvPr>
        </p:nvGraphicFramePr>
        <p:xfrm>
          <a:off x="1475656" y="1124744"/>
          <a:ext cx="7272808" cy="5600711"/>
        </p:xfrm>
        <a:graphic>
          <a:graphicData uri="http://schemas.openxmlformats.org/drawingml/2006/table">
            <a:tbl>
              <a:tblPr firstRow="1" bandRow="1">
                <a:tableStyleId>{5C22544A-7EE6-4342-B048-85BDC9FD1C3A}</a:tableStyleId>
              </a:tblPr>
              <a:tblGrid>
                <a:gridCol w="1512168"/>
                <a:gridCol w="1512168"/>
                <a:gridCol w="1512168"/>
                <a:gridCol w="1440160"/>
                <a:gridCol w="1296144"/>
              </a:tblGrid>
              <a:tr h="937433">
                <a:tc>
                  <a:txBody>
                    <a:bodyPr/>
                    <a:lstStyle/>
                    <a:p>
                      <a:endParaRPr lang="nb-NO"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dirty="0" smtClean="0"/>
                    </a:p>
                    <a:p>
                      <a:endParaRPr lang="nb-NO" dirty="0" smtClean="0"/>
                    </a:p>
                    <a:p>
                      <a:endParaRPr lang="nb-NO"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56203">
                <a:tc>
                  <a:txBody>
                    <a:bodyPr/>
                    <a:lstStyle/>
                    <a:p>
                      <a:endParaRPr lang="nb-NO"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nb-NO" sz="12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b-NO" sz="1200" b="1" baseline="0" dirty="0" smtClean="0">
                          <a:solidFill>
                            <a:schemeClr val="tx1"/>
                          </a:solidFill>
                          <a:latin typeface="+mj-lt"/>
                        </a:rPr>
                        <a:t>PLAN:</a:t>
                      </a:r>
                      <a:br>
                        <a:rPr lang="nb-NO" sz="1200" b="1" baseline="0" dirty="0" smtClean="0">
                          <a:solidFill>
                            <a:schemeClr val="tx1"/>
                          </a:solidFill>
                          <a:latin typeface="+mj-lt"/>
                        </a:rPr>
                      </a:br>
                      <a:r>
                        <a:rPr lang="nb-NO" sz="1200" b="1" baseline="0" dirty="0" smtClean="0">
                          <a:solidFill>
                            <a:schemeClr val="tx1"/>
                          </a:solidFill>
                          <a:latin typeface="+mj-lt"/>
                        </a:rPr>
                        <a:t>Klageadgang</a:t>
                      </a:r>
                      <a:endParaRPr lang="nb-NO" sz="1200" b="1"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endParaRPr lang="nb-NO"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6203">
                <a:tc>
                  <a:txBody>
                    <a:bodyPr/>
                    <a:lstStyle/>
                    <a:p>
                      <a:endParaRPr lang="nb-NO"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1200" dirty="0" smtClean="0">
                          <a:latin typeface="+mj-lt"/>
                        </a:rPr>
                        <a:t>     (</a:t>
                      </a:r>
                      <a:r>
                        <a:rPr lang="nb-NO" sz="1200" b="1" dirty="0" err="1" smtClean="0">
                          <a:latin typeface="+mj-lt"/>
                        </a:rPr>
                        <a:t>Informasjons-møter</a:t>
                      </a:r>
                      <a:r>
                        <a:rPr lang="nb-NO" sz="1200" b="1" dirty="0" smtClean="0">
                          <a:latin typeface="+mj-lt"/>
                        </a:rPr>
                        <a:t>/ folkemøter)</a:t>
                      </a:r>
                      <a:endParaRPr lang="nb-NO" sz="1200" b="1"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b-NO" sz="1200" b="1" kern="1200" dirty="0" err="1" smtClean="0">
                          <a:solidFill>
                            <a:schemeClr val="tx1"/>
                          </a:solidFill>
                          <a:latin typeface="+mj-lt"/>
                          <a:ea typeface="+mn-ea"/>
                          <a:cs typeface="+mn-cs"/>
                        </a:rPr>
                        <a:t>Innbygger-initiativ</a:t>
                      </a:r>
                      <a:endParaRPr lang="nb-NO" sz="1200" b="1" kern="1200" dirty="0" smtClean="0">
                        <a:solidFill>
                          <a:schemeClr val="tx1"/>
                        </a:solidFill>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endParaRPr lang="nb-NO"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43689">
                <a:tc>
                  <a:txBody>
                    <a:bodyPr/>
                    <a:lstStyle/>
                    <a:p>
                      <a:endParaRPr lang="nb-NO"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b-NO" sz="1200" b="1" dirty="0" smtClean="0">
                          <a:latin typeface="+mj-lt"/>
                        </a:rPr>
                        <a:t>PLAN: Høring,</a:t>
                      </a:r>
                      <a:r>
                        <a:rPr lang="nb-NO" sz="1200" b="1" baseline="0" dirty="0" smtClean="0">
                          <a:latin typeface="+mj-lt"/>
                        </a:rPr>
                        <a:t> </a:t>
                      </a:r>
                      <a:br>
                        <a:rPr lang="nb-NO" sz="1200" b="1" baseline="0" dirty="0" smtClean="0">
                          <a:latin typeface="+mj-lt"/>
                        </a:rPr>
                      </a:br>
                      <a:r>
                        <a:rPr lang="nb-NO" sz="1200" b="1" baseline="0" dirty="0" smtClean="0">
                          <a:latin typeface="+mj-lt"/>
                        </a:rPr>
                        <a:t>offentlig ettersyn</a:t>
                      </a:r>
                    </a:p>
                    <a:p>
                      <a:pPr marL="0" marR="0" indent="0" algn="ctr" defTabSz="914400" rtl="0" eaLnBrk="1" fontAlgn="auto" latinLnBrk="0" hangingPunct="1">
                        <a:lnSpc>
                          <a:spcPct val="100000"/>
                        </a:lnSpc>
                        <a:spcBef>
                          <a:spcPts val="0"/>
                        </a:spcBef>
                        <a:spcAft>
                          <a:spcPts val="0"/>
                        </a:spcAft>
                        <a:buClrTx/>
                        <a:buSzTx/>
                        <a:buFontTx/>
                        <a:buNone/>
                        <a:tabLst/>
                        <a:defRPr/>
                      </a:pPr>
                      <a:r>
                        <a:rPr lang="nb-NO" sz="1200" b="0" baseline="0" dirty="0" smtClean="0">
                          <a:latin typeface="+mj-lt"/>
                        </a:rPr>
                        <a:t>Alle planer, planprogram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lvl="0" algn="ctr"/>
                      <a:endParaRPr lang="nb-NO" sz="1200" b="1" dirty="0">
                        <a:solidFill>
                          <a:srgbClr val="FF0000"/>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nb-NO" sz="1200" b="1" dirty="0" smtClean="0">
                        <a:solidFill>
                          <a:srgbClr val="FF0000"/>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b-NO"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829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b-NO" sz="1200" b="1" dirty="0" smtClean="0">
                          <a:latin typeface="+mj-lt"/>
                        </a:rPr>
                        <a:t>PLAN: Annonsering av oppstart</a:t>
                      </a:r>
                    </a:p>
                    <a:p>
                      <a:pPr marL="0" marR="0" indent="0" algn="ctr"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dk1"/>
                          </a:solidFill>
                          <a:latin typeface="+mj-lt"/>
                          <a:ea typeface="+mn-ea"/>
                          <a:cs typeface="+mn-cs"/>
                        </a:rPr>
                        <a:t>Alle planer</a:t>
                      </a:r>
                    </a:p>
                    <a:p>
                      <a:pPr marL="0" marR="0" indent="0" algn="ctr"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latin typeface="+mj-lt"/>
                          <a:ea typeface="+mn-ea"/>
                          <a:cs typeface="+mn-cs"/>
                        </a:rPr>
                        <a:t>(nå</a:t>
                      </a:r>
                      <a:r>
                        <a:rPr lang="nb-NO" sz="1200" b="1" kern="1200" baseline="0" dirty="0" smtClean="0">
                          <a:solidFill>
                            <a:schemeClr val="tx1"/>
                          </a:solidFill>
                          <a:latin typeface="+mj-lt"/>
                          <a:ea typeface="+mn-ea"/>
                          <a:cs typeface="+mn-cs"/>
                        </a:rPr>
                        <a:t> også kommuneplan)</a:t>
                      </a:r>
                      <a:endParaRPr lang="nb-NO" sz="1200" b="1"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b-NO" sz="1200" b="1" dirty="0" err="1" smtClean="0">
                          <a:latin typeface="+mj-lt"/>
                        </a:rPr>
                        <a:t>Eldreråd</a:t>
                      </a:r>
                      <a:endParaRPr lang="nb-NO" sz="1200" b="1" dirty="0" smtClean="0">
                        <a:latin typeface="+mj-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nb-NO" sz="1200" b="1" dirty="0" smtClean="0">
                          <a:latin typeface="+mj-lt"/>
                        </a:rPr>
                        <a:t>Råd for funksjons-</a:t>
                      </a:r>
                      <a:r>
                        <a:rPr lang="nb-NO" sz="1200" b="1" baseline="0" dirty="0" smtClean="0">
                          <a:latin typeface="+mj-lt"/>
                        </a:rPr>
                        <a:t> hemmede</a:t>
                      </a:r>
                      <a:endParaRPr lang="nb-NO" sz="1200" b="1" dirty="0" smtClean="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endParaRPr lang="nb-NO" sz="1200" dirty="0" smtClean="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b-NO" sz="1200" dirty="0" smtClean="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b-NO" sz="1200"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03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1" dirty="0" smtClean="0">
                          <a:solidFill>
                            <a:schemeClr val="tx1"/>
                          </a:solidFill>
                          <a:latin typeface="+mj-lt"/>
                        </a:rPr>
                        <a:t>Planprogram</a:t>
                      </a:r>
                      <a:endParaRPr lang="nb-NO" sz="1200" b="1"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endParaRPr lang="nb-NO" sz="1200" b="0" baseline="0" dirty="0" smtClean="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b-NO" sz="1200"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1200"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1200"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18086">
                <a:tc>
                  <a:txBody>
                    <a:bodyPr/>
                    <a:lstStyle/>
                    <a:p>
                      <a:endParaRPr lang="nb-NO" sz="1200" b="1" dirty="0">
                        <a:solidFill>
                          <a:srgbClr val="FF0000"/>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b-NO" sz="1200" b="0" baseline="0" dirty="0" smtClean="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b-NO" sz="1200"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1200"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1200" dirty="0">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kstSylinder 5"/>
          <p:cNvSpPr txBox="1"/>
          <p:nvPr/>
        </p:nvSpPr>
        <p:spPr>
          <a:xfrm>
            <a:off x="6660232" y="4941168"/>
            <a:ext cx="1523879" cy="892552"/>
          </a:xfrm>
          <a:prstGeom prst="rect">
            <a:avLst/>
          </a:prstGeom>
          <a:noFill/>
        </p:spPr>
        <p:txBody>
          <a:bodyPr wrap="none" rtlCol="0">
            <a:spAutoFit/>
          </a:bodyPr>
          <a:lstStyle/>
          <a:p>
            <a:r>
              <a:rPr lang="nb-NO" sz="1400" b="1" dirty="0" smtClean="0">
                <a:solidFill>
                  <a:srgbClr val="0070C0"/>
                </a:solidFill>
                <a:latin typeface="Calibri" pitchFamily="34" charset="0"/>
              </a:rPr>
              <a:t>BLÅTT = Lovpålagt</a:t>
            </a:r>
            <a:br>
              <a:rPr lang="nb-NO" sz="1400" b="1" dirty="0" smtClean="0">
                <a:solidFill>
                  <a:srgbClr val="0070C0"/>
                </a:solidFill>
                <a:latin typeface="Calibri" pitchFamily="34" charset="0"/>
              </a:rPr>
            </a:br>
            <a:r>
              <a:rPr lang="nb-NO" sz="1400" b="1" dirty="0" smtClean="0">
                <a:solidFill>
                  <a:schemeClr val="bg2">
                    <a:lumMod val="75000"/>
                  </a:schemeClr>
                </a:solidFill>
                <a:latin typeface="Calibri" pitchFamily="34" charset="0"/>
              </a:rPr>
              <a:t>GRÅTT= Anbefalt</a:t>
            </a:r>
          </a:p>
          <a:p>
            <a:endParaRPr lang="nb-N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3568" y="332656"/>
            <a:ext cx="8460432" cy="1347936"/>
          </a:xfrm>
        </p:spPr>
        <p:txBody>
          <a:bodyPr/>
          <a:lstStyle/>
          <a:p>
            <a:pPr lvl="1"/>
            <a:r>
              <a:rPr lang="nb-NO" sz="2800" dirty="0" smtClean="0">
                <a:solidFill>
                  <a:schemeClr val="accent1">
                    <a:lumMod val="50000"/>
                  </a:schemeClr>
                </a:solidFill>
                <a:latin typeface="+mj-lt"/>
              </a:rPr>
              <a:t>Hvorfor er medvirkning viktig i reguleringsplaner?</a:t>
            </a:r>
            <a:r>
              <a:rPr lang="nb-NO" dirty="0" smtClean="0">
                <a:latin typeface="Calibri" pitchFamily="34" charset="0"/>
              </a:rPr>
              <a:t/>
            </a:r>
            <a:br>
              <a:rPr lang="nb-NO" dirty="0" smtClean="0">
                <a:latin typeface="Calibri" pitchFamily="34" charset="0"/>
              </a:rPr>
            </a:br>
            <a:endParaRPr lang="nb-NO" dirty="0"/>
          </a:p>
        </p:txBody>
      </p:sp>
      <p:sp>
        <p:nvSpPr>
          <p:cNvPr id="3" name="Plassholder for innhold 2"/>
          <p:cNvSpPr>
            <a:spLocks noGrp="1"/>
          </p:cNvSpPr>
          <p:nvPr>
            <p:ph idx="1"/>
          </p:nvPr>
        </p:nvSpPr>
        <p:spPr>
          <a:xfrm>
            <a:off x="1115616" y="1052736"/>
            <a:ext cx="7772400" cy="4899248"/>
          </a:xfrm>
        </p:spPr>
        <p:txBody>
          <a:bodyPr/>
          <a:lstStyle/>
          <a:p>
            <a:pPr>
              <a:buNone/>
            </a:pPr>
            <a:r>
              <a:rPr lang="nb-NO" sz="2400" dirty="0" smtClean="0">
                <a:latin typeface="Calibri" pitchFamily="34" charset="0"/>
              </a:rPr>
              <a:t>BEDRE DEMOKRATI OG MER LEGITIM BYUTVIKLING</a:t>
            </a:r>
          </a:p>
          <a:p>
            <a:pPr>
              <a:buFont typeface="Arial" pitchFamily="34" charset="0"/>
              <a:buChar char="•"/>
            </a:pPr>
            <a:r>
              <a:rPr lang="nb-NO" sz="2000" dirty="0" smtClean="0">
                <a:latin typeface="Calibri" pitchFamily="34" charset="0"/>
              </a:rPr>
              <a:t>Hvem er byen til for? Alle interesser og grupper bør høres</a:t>
            </a:r>
          </a:p>
          <a:p>
            <a:pPr>
              <a:buFont typeface="Arial" pitchFamily="34" charset="0"/>
              <a:buChar char="•"/>
            </a:pPr>
            <a:r>
              <a:rPr lang="nb-NO" sz="2000" dirty="0" smtClean="0">
                <a:latin typeface="Calibri" pitchFamily="34" charset="0"/>
              </a:rPr>
              <a:t>Styrke tilliten mellom styrende og styrte</a:t>
            </a:r>
          </a:p>
          <a:p>
            <a:pPr>
              <a:buNone/>
            </a:pPr>
            <a:r>
              <a:rPr lang="nb-NO" sz="2400" dirty="0" smtClean="0">
                <a:latin typeface="Calibri" pitchFamily="34" charset="0"/>
              </a:rPr>
              <a:t>BEDRE RESULTAT</a:t>
            </a:r>
          </a:p>
          <a:p>
            <a:pPr>
              <a:buFont typeface="Arial" pitchFamily="34" charset="0"/>
              <a:buChar char="•"/>
            </a:pPr>
            <a:r>
              <a:rPr lang="nb-NO" sz="2000" dirty="0" smtClean="0">
                <a:latin typeface="Calibri" pitchFamily="34" charset="0"/>
              </a:rPr>
              <a:t>Mer informerte politiske beslutninger</a:t>
            </a:r>
          </a:p>
          <a:p>
            <a:pPr>
              <a:buFont typeface="Arial" pitchFamily="34" charset="0"/>
              <a:buChar char="•"/>
            </a:pPr>
            <a:r>
              <a:rPr lang="nb-NO" sz="2000" dirty="0" smtClean="0">
                <a:latin typeface="Calibri" pitchFamily="34" charset="0"/>
              </a:rPr>
              <a:t>Bedre resultat, mer hensiktsmessig byutvikling</a:t>
            </a:r>
          </a:p>
          <a:p>
            <a:pPr>
              <a:buFont typeface="Arial" pitchFamily="34" charset="0"/>
              <a:buChar char="•"/>
            </a:pPr>
            <a:r>
              <a:rPr lang="nb-NO" sz="2000" dirty="0" smtClean="0">
                <a:latin typeface="Calibri" pitchFamily="34" charset="0"/>
              </a:rPr>
              <a:t>Økt effektivitet</a:t>
            </a:r>
          </a:p>
          <a:p>
            <a:pPr>
              <a:buFont typeface="Arial" pitchFamily="34" charset="0"/>
              <a:buChar char="•"/>
            </a:pPr>
            <a:r>
              <a:rPr lang="nb-NO" sz="2000" dirty="0" smtClean="0">
                <a:latin typeface="Calibri" pitchFamily="34" charset="0"/>
              </a:rPr>
              <a:t>Det offentliges systemkapasitet øker</a:t>
            </a:r>
          </a:p>
          <a:p>
            <a:pPr>
              <a:buNone/>
            </a:pPr>
            <a:r>
              <a:rPr lang="nb-NO" sz="2400" dirty="0" smtClean="0">
                <a:latin typeface="Calibri" pitchFamily="34" charset="0"/>
              </a:rPr>
              <a:t>STYRKER ENGASJEMENTET, TILLITEN OG FELLESSKAPET</a:t>
            </a:r>
          </a:p>
          <a:p>
            <a:pPr>
              <a:buFont typeface="Arial" pitchFamily="34" charset="0"/>
              <a:buChar char="•"/>
            </a:pPr>
            <a:r>
              <a:rPr lang="nb-NO" sz="2000" dirty="0" smtClean="0">
                <a:latin typeface="Calibri" pitchFamily="34" charset="0"/>
              </a:rPr>
              <a:t>Større eierskap</a:t>
            </a:r>
          </a:p>
          <a:p>
            <a:pPr>
              <a:buFont typeface="Arial" pitchFamily="34" charset="0"/>
              <a:buChar char="•"/>
            </a:pPr>
            <a:r>
              <a:rPr lang="nb-NO" sz="2000" dirty="0" smtClean="0">
                <a:latin typeface="Calibri" pitchFamily="34" charset="0"/>
              </a:rPr>
              <a:t>Vitalisere lokaldemokratiet</a:t>
            </a:r>
          </a:p>
          <a:p>
            <a:pPr>
              <a:buFont typeface="Arial" pitchFamily="34" charset="0"/>
              <a:buChar char="•"/>
            </a:pPr>
            <a:r>
              <a:rPr lang="nb-NO" sz="2000" dirty="0" smtClean="0">
                <a:latin typeface="Calibri" pitchFamily="34" charset="0"/>
              </a:rPr>
              <a:t>Mer rettferdig samfunn</a:t>
            </a:r>
          </a:p>
          <a:p>
            <a:pPr marL="0" indent="0">
              <a:buNone/>
            </a:pPr>
            <a:r>
              <a:rPr lang="nb-NO" sz="2400" dirty="0" smtClean="0">
                <a:latin typeface="Calibri" pitchFamily="34" charset="0"/>
              </a:rPr>
              <a:t>BEMYNDIGELSE (EMPOWERMENT)</a:t>
            </a:r>
          </a:p>
          <a:p>
            <a:r>
              <a:rPr lang="nb-NO" sz="2000" dirty="0" smtClean="0">
                <a:latin typeface="Calibri" pitchFamily="34" charset="0"/>
              </a:rPr>
              <a:t>Vektlegges i økende grad i folkehelsefeltet</a:t>
            </a:r>
          </a:p>
          <a:p>
            <a:pPr>
              <a:buNone/>
            </a:pPr>
            <a:endParaRPr lang="nb-NO" sz="2000" dirty="0" smtClean="0">
              <a:latin typeface="Calibri" pitchFamily="34" charset="0"/>
            </a:endParaRPr>
          </a:p>
          <a:p>
            <a:pPr lvl="1">
              <a:buFont typeface="Arial" pitchFamily="34" charset="0"/>
              <a:buChar char="•"/>
            </a:pPr>
            <a:endParaRPr lang="nb-NO" sz="2000" dirty="0" smtClean="0">
              <a:latin typeface="Calibri" pitchFamily="34" charset="0"/>
            </a:endParaRPr>
          </a:p>
          <a:p>
            <a:pPr>
              <a:buNone/>
            </a:pPr>
            <a:endParaRPr lang="nb-NO" sz="2400" dirty="0" smtClean="0">
              <a:latin typeface="Calibri" pitchFamily="34" charset="0"/>
            </a:endParaRPr>
          </a:p>
          <a:p>
            <a:endParaRPr lang="nb-NO"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71600" y="692696"/>
            <a:ext cx="8388424" cy="1575048"/>
          </a:xfrm>
        </p:spPr>
        <p:txBody>
          <a:bodyPr/>
          <a:lstStyle/>
          <a:p>
            <a:pPr lvl="1"/>
            <a:r>
              <a:rPr lang="nb-NO" sz="3200" dirty="0" smtClean="0">
                <a:solidFill>
                  <a:schemeClr val="accent1">
                    <a:lumMod val="50000"/>
                  </a:schemeClr>
                </a:solidFill>
                <a:latin typeface="+mj-lt"/>
              </a:rPr>
              <a:t>Hvordan ivaretas medvirkning i   byplanlegging – og virker det?</a:t>
            </a:r>
            <a:r>
              <a:rPr lang="nb-NO" dirty="0" smtClean="0">
                <a:latin typeface="Calibri" pitchFamily="34" charset="0"/>
              </a:rPr>
              <a:t/>
            </a:r>
            <a:br>
              <a:rPr lang="nb-NO" dirty="0" smtClean="0">
                <a:latin typeface="Calibri" pitchFamily="34" charset="0"/>
              </a:rPr>
            </a:br>
            <a:endParaRPr lang="nb-NO" sz="3600" dirty="0">
              <a:solidFill>
                <a:schemeClr val="accent1">
                  <a:lumMod val="50000"/>
                </a:schemeClr>
              </a:solidFill>
            </a:endParaRPr>
          </a:p>
        </p:txBody>
      </p:sp>
      <p:pic>
        <p:nvPicPr>
          <p:cNvPr id="6" name="Plassholder for innhold 5" descr="bjørvika.png"/>
          <p:cNvPicPr>
            <a:picLocks noGrp="1" noChangeAspect="1"/>
          </p:cNvPicPr>
          <p:nvPr>
            <p:ph idx="1"/>
          </p:nvPr>
        </p:nvPicPr>
        <p:blipFill>
          <a:blip r:embed="rId2" cstate="print"/>
          <a:stretch>
            <a:fillRect/>
          </a:stretch>
        </p:blipFill>
        <p:spPr>
          <a:xfrm>
            <a:off x="1865344" y="2060848"/>
            <a:ext cx="5930022" cy="403244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15616" y="908720"/>
            <a:ext cx="7772400" cy="1143000"/>
          </a:xfrm>
        </p:spPr>
        <p:txBody>
          <a:bodyPr/>
          <a:lstStyle/>
          <a:p>
            <a:r>
              <a:rPr lang="nb-NO" sz="2800" u="sng" dirty="0" smtClean="0">
                <a:solidFill>
                  <a:schemeClr val="accent1">
                    <a:lumMod val="50000"/>
                  </a:schemeClr>
                </a:solidFill>
              </a:rPr>
              <a:t>Overordnet planlegging </a:t>
            </a:r>
            <a:r>
              <a:rPr lang="nb-NO" sz="2800" dirty="0" smtClean="0">
                <a:solidFill>
                  <a:schemeClr val="accent1">
                    <a:lumMod val="50000"/>
                  </a:schemeClr>
                </a:solidFill>
              </a:rPr>
              <a:t>i kommunene</a:t>
            </a:r>
            <a:r>
              <a:rPr lang="nb-NO" dirty="0" smtClean="0"/>
              <a:t/>
            </a:r>
            <a:br>
              <a:rPr lang="nb-NO" dirty="0" smtClean="0"/>
            </a:br>
            <a:endParaRPr lang="nb-NO" dirty="0"/>
          </a:p>
        </p:txBody>
      </p:sp>
      <p:sp>
        <p:nvSpPr>
          <p:cNvPr id="3" name="Plassholder for innhold 2"/>
          <p:cNvSpPr>
            <a:spLocks noGrp="1"/>
          </p:cNvSpPr>
          <p:nvPr>
            <p:ph idx="1"/>
          </p:nvPr>
        </p:nvSpPr>
        <p:spPr>
          <a:xfrm>
            <a:off x="1143000" y="2204864"/>
            <a:ext cx="7772400" cy="3891136"/>
          </a:xfrm>
        </p:spPr>
        <p:txBody>
          <a:bodyPr/>
          <a:lstStyle/>
          <a:p>
            <a:pPr marL="514350" indent="-514350">
              <a:buNone/>
            </a:pPr>
            <a:r>
              <a:rPr lang="nb-NO" sz="2800" dirty="0" smtClean="0">
                <a:latin typeface="Calibri" pitchFamily="34" charset="0"/>
              </a:rPr>
              <a:t>Funn fra studiene</a:t>
            </a:r>
          </a:p>
          <a:p>
            <a:pPr marL="514350" indent="-514350"/>
            <a:r>
              <a:rPr lang="nb-NO" sz="2000" dirty="0" smtClean="0">
                <a:latin typeface="Calibri" pitchFamily="34" charset="0"/>
              </a:rPr>
              <a:t>Vanskelig å skape engasjement – temaene blir for store, lite konkrete</a:t>
            </a:r>
          </a:p>
          <a:p>
            <a:pPr marL="514350" indent="-514350"/>
            <a:r>
              <a:rPr lang="nb-NO" sz="2000" dirty="0" smtClean="0">
                <a:latin typeface="Calibri" pitchFamily="34" charset="0"/>
              </a:rPr>
              <a:t>Mye bruk av folkemøter – fremmedgjørende for mange</a:t>
            </a:r>
          </a:p>
          <a:p>
            <a:pPr marL="514350" indent="-514350"/>
            <a:r>
              <a:rPr lang="nb-NO" sz="2000" dirty="0" smtClean="0">
                <a:latin typeface="Calibri" pitchFamily="34" charset="0"/>
              </a:rPr>
              <a:t>Klarer ikke å fange bredden av innbyggere</a:t>
            </a:r>
          </a:p>
          <a:p>
            <a:pPr marL="514350" indent="-514350"/>
            <a:r>
              <a:rPr lang="nb-NO" sz="2000" dirty="0" smtClean="0">
                <a:latin typeface="Calibri" pitchFamily="34" charset="0"/>
              </a:rPr>
              <a:t>Manglende ”</a:t>
            </a:r>
            <a:r>
              <a:rPr lang="nb-NO" sz="2000" dirty="0" err="1" smtClean="0">
                <a:latin typeface="Calibri" pitchFamily="34" charset="0"/>
              </a:rPr>
              <a:t>spor-sak</a:t>
            </a:r>
            <a:r>
              <a:rPr lang="nb-NO" sz="2000" dirty="0" smtClean="0">
                <a:latin typeface="Calibri" pitchFamily="34" charset="0"/>
              </a:rPr>
              <a:t>” -rutiner</a:t>
            </a:r>
          </a:p>
          <a:p>
            <a:pPr marL="514350" indent="-514350"/>
            <a:r>
              <a:rPr lang="nb-NO" sz="2000" dirty="0" smtClean="0">
                <a:latin typeface="Calibri" pitchFamily="34" charset="0"/>
              </a:rPr>
              <a:t>Manglende ”</a:t>
            </a:r>
            <a:r>
              <a:rPr lang="nb-NO" sz="2000" dirty="0" err="1" smtClean="0">
                <a:latin typeface="Calibri" pitchFamily="34" charset="0"/>
              </a:rPr>
              <a:t>spor-innspill</a:t>
            </a:r>
            <a:r>
              <a:rPr lang="nb-NO" sz="2000" dirty="0" smtClean="0">
                <a:latin typeface="Calibri" pitchFamily="34" charset="0"/>
              </a:rPr>
              <a:t>” rutiner</a:t>
            </a:r>
          </a:p>
          <a:p>
            <a:pPr marL="514350" indent="-514350">
              <a:buNone/>
            </a:pPr>
            <a:endParaRPr lang="nb-NO" sz="2000" dirty="0" smtClean="0">
              <a:latin typeface="Calibri" pitchFamily="34" charset="0"/>
            </a:endParaRPr>
          </a:p>
          <a:p>
            <a:pPr marL="514350" indent="-514350"/>
            <a:endParaRPr lang="nb-NO" sz="2000" dirty="0" smtClean="0">
              <a:latin typeface="Calibri" pitchFamily="34" charset="0"/>
            </a:endParaRPr>
          </a:p>
          <a:p>
            <a:pPr marL="514350" indent="-514350"/>
            <a:endParaRPr lang="nb-NO" sz="2000" dirty="0" smtClean="0">
              <a:latin typeface="Calibri" pitchFamily="34" charset="0"/>
            </a:endParaRPr>
          </a:p>
          <a:p>
            <a:pPr marL="514350" indent="-514350"/>
            <a:endParaRPr lang="nb-NO" sz="2000" dirty="0" smtClean="0">
              <a:latin typeface="Calibri" pitchFamily="34" charset="0"/>
            </a:endParaRPr>
          </a:p>
          <a:p>
            <a:pPr marL="514350" indent="-514350">
              <a:buNone/>
            </a:pPr>
            <a:endParaRPr lang="nb-NO" sz="2400" dirty="0" smtClean="0">
              <a:latin typeface="Calibri" pitchFamily="34" charset="0"/>
            </a:endParaRPr>
          </a:p>
          <a:p>
            <a:pPr marL="514350" indent="-514350">
              <a:buNone/>
            </a:pPr>
            <a:endParaRPr lang="nb-NO" sz="1400" b="1" dirty="0" smtClean="0">
              <a:latin typeface="Calibri" pitchFamily="34" charset="0"/>
            </a:endParaRPr>
          </a:p>
        </p:txBody>
      </p:sp>
    </p:spTree>
    <p:extLst>
      <p:ext uri="{BB962C8B-B14F-4D97-AF65-F5344CB8AC3E}">
        <p14:creationId xmlns:p14="http://schemas.microsoft.com/office/powerpoint/2010/main" val="13982715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8.6|6.6|4.6"/>
</p:tagLst>
</file>

<file path=ppt/theme/theme1.xml><?xml version="1.0" encoding="utf-8"?>
<a:theme xmlns:a="http://schemas.openxmlformats.org/drawingml/2006/main" name="NIBR-Presentasjon-farget tittel">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Garamond"/>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ヒラギノ角ゴ Pro W3"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ヒラギノ角ゴ Pro W3"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NIBR-Presentasjon-farget tittel</Template>
  <TotalTime>5163</TotalTime>
  <Words>3702</Words>
  <Application>Microsoft Office PowerPoint</Application>
  <PresentationFormat>Skjermfremvisning (4:3)</PresentationFormat>
  <Paragraphs>373</Paragraphs>
  <Slides>22</Slides>
  <Notes>19</Notes>
  <HiddenSlides>0</HiddenSlides>
  <MMClips>0</MMClips>
  <ScaleCrop>false</ScaleCrop>
  <HeadingPairs>
    <vt:vector size="4" baseType="variant">
      <vt:variant>
        <vt:lpstr>Tema</vt:lpstr>
      </vt:variant>
      <vt:variant>
        <vt:i4>1</vt:i4>
      </vt:variant>
      <vt:variant>
        <vt:lpstr>Lysbildetitler</vt:lpstr>
      </vt:variant>
      <vt:variant>
        <vt:i4>22</vt:i4>
      </vt:variant>
    </vt:vector>
  </HeadingPairs>
  <TitlesOfParts>
    <vt:vector size="23" baseType="lpstr">
      <vt:lpstr>NIBR-Presentasjon-farget tittel</vt:lpstr>
      <vt:lpstr>  </vt:lpstr>
      <vt:lpstr>Jeg vil snakke om…</vt:lpstr>
      <vt:lpstr> Grunnlaget</vt:lpstr>
      <vt:lpstr>Styrkede lovkrav i Norge</vt:lpstr>
      <vt:lpstr>PowerPoint-presentasjon</vt:lpstr>
      <vt:lpstr>Dagens lovkrav</vt:lpstr>
      <vt:lpstr>Hvorfor er medvirkning viktig i reguleringsplaner? </vt:lpstr>
      <vt:lpstr>Hvordan ivaretas medvirkning i   byplanlegging – og virker det? </vt:lpstr>
      <vt:lpstr>Overordnet planlegging i kommunene </vt:lpstr>
      <vt:lpstr>Hva er suksessfaktorene for å få til medvirkning med virkning i overordnede planer? </vt:lpstr>
      <vt:lpstr>Reguleringsplanlegging  – hvordan ivaretas medvirkning – og virker det? </vt:lpstr>
      <vt:lpstr>PowerPoint-presentasjon</vt:lpstr>
      <vt:lpstr>PowerPoint-presentasjon</vt:lpstr>
      <vt:lpstr>PowerPoint-presentasjon</vt:lpstr>
      <vt:lpstr>Opplever innbyggere og sivilsamfunn at de har muligheter for å medvirke? </vt:lpstr>
      <vt:lpstr>PowerPoint-presentasjon</vt:lpstr>
      <vt:lpstr>PowerPoint-presentasjon</vt:lpstr>
      <vt:lpstr>PowerPoint-presentasjon</vt:lpstr>
      <vt:lpstr>Hvordan ivaretas medvirkning i byplanlegging i Oslo, - og gir medvirkning makt?</vt:lpstr>
      <vt:lpstr>Hvordan ivaretas medvirkning i byplanlegging i Oslo.. forts</vt:lpstr>
      <vt:lpstr>Hva er suksessfaktorene for å få til medvirkning med virkning i reguleringsplanlegging?</vt:lpstr>
      <vt:lpstr>PowerPoint-presentasjon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Kollektiv handling fullt og helt, eller stykkevis og delt?</dc:title>
  <dc:creator>Marthe Indseth</dc:creator>
  <cp:lastModifiedBy>Bruker</cp:lastModifiedBy>
  <cp:revision>1011</cp:revision>
  <cp:lastPrinted>2013-11-27T09:01:13Z</cp:lastPrinted>
  <dcterms:created xsi:type="dcterms:W3CDTF">2012-02-26T14:10:40Z</dcterms:created>
  <dcterms:modified xsi:type="dcterms:W3CDTF">2013-11-27T09:03:53Z</dcterms:modified>
</cp:coreProperties>
</file>